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47"/>
  </p:notesMasterIdLst>
  <p:handoutMasterIdLst>
    <p:handoutMasterId r:id="rId48"/>
  </p:handoutMasterIdLst>
  <p:sldIdLst>
    <p:sldId id="269" r:id="rId6"/>
    <p:sldId id="270" r:id="rId7"/>
    <p:sldId id="271" r:id="rId8"/>
    <p:sldId id="272" r:id="rId9"/>
    <p:sldId id="303" r:id="rId10"/>
    <p:sldId id="304" r:id="rId11"/>
    <p:sldId id="275" r:id="rId12"/>
    <p:sldId id="267" r:id="rId13"/>
    <p:sldId id="295" r:id="rId14"/>
    <p:sldId id="296" r:id="rId15"/>
    <p:sldId id="297" r:id="rId16"/>
    <p:sldId id="298" r:id="rId17"/>
    <p:sldId id="299" r:id="rId18"/>
    <p:sldId id="300" r:id="rId19"/>
    <p:sldId id="301" r:id="rId20"/>
    <p:sldId id="307" r:id="rId21"/>
    <p:sldId id="305" r:id="rId22"/>
    <p:sldId id="306" r:id="rId23"/>
    <p:sldId id="273" r:id="rId24"/>
    <p:sldId id="309" r:id="rId25"/>
    <p:sldId id="310" r:id="rId26"/>
    <p:sldId id="274"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78" r:id="rId44"/>
    <p:sldId id="276" r:id="rId45"/>
    <p:sldId id="308"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R" userId="S::tina.renshaw@esbuk.org::94dc95e1-b3b7-4783-9628-eae13940e46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821"/>
    <a:srgbClr val="E4141E"/>
    <a:srgbClr val="F58A1D"/>
    <a:srgbClr val="FED40B"/>
    <a:srgbClr val="FDF6D4"/>
    <a:srgbClr val="C1DA23"/>
    <a:srgbClr val="FED008"/>
    <a:srgbClr val="FBD10A"/>
    <a:srgbClr val="C4D820"/>
    <a:srgbClr val="AAB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F85FB4-1555-DBF2-F379-19A8FF513EC3}" v="30" dt="2024-02-23T15:22:55.2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13" autoAdjust="0"/>
    <p:restoredTop sz="93067" autoAdjust="0"/>
  </p:normalViewPr>
  <p:slideViewPr>
    <p:cSldViewPr>
      <p:cViewPr>
        <p:scale>
          <a:sx n="100" d="100"/>
          <a:sy n="100" d="100"/>
        </p:scale>
        <p:origin x="797" y="-95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3/8/2024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dirty="0"/>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08/03/2024</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dirty="0"/>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dirty="0"/>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suggested some ideas on the following slide, which is hidden from presenter mode, and is intended for teachers to help guide learners in the right direction. </a:t>
            </a:r>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dirty="0"/>
          </a:p>
        </p:txBody>
      </p:sp>
    </p:spTree>
    <p:extLst>
      <p:ext uri="{BB962C8B-B14F-4D97-AF65-F5344CB8AC3E}">
        <p14:creationId xmlns:p14="http://schemas.microsoft.com/office/powerpoint/2010/main" val="3654370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17</a:t>
            </a:fld>
            <a:endParaRPr lang="en-GB" dirty="0"/>
          </a:p>
        </p:txBody>
      </p:sp>
    </p:spTree>
    <p:extLst>
      <p:ext uri="{BB962C8B-B14F-4D97-AF65-F5344CB8AC3E}">
        <p14:creationId xmlns:p14="http://schemas.microsoft.com/office/powerpoint/2010/main" val="1490331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together, have a go individually or in pairs/groups. </a:t>
            </a:r>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19</a:t>
            </a:fld>
            <a:endParaRPr lang="en-GB" dirty="0"/>
          </a:p>
        </p:txBody>
      </p:sp>
    </p:spTree>
    <p:extLst>
      <p:ext uri="{BB962C8B-B14F-4D97-AF65-F5344CB8AC3E}">
        <p14:creationId xmlns:p14="http://schemas.microsoft.com/office/powerpoint/2010/main" val="3542113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L1G2I: 3.3 – Looking and sounding persuasive</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endParaRPr lang="en-GB" dirty="0"/>
          </a:p>
        </p:txBody>
      </p:sp>
      <p:sp>
        <p:nvSpPr>
          <p:cNvPr id="6" name="Footer Placeholder 5"/>
          <p:cNvSpPr>
            <a:spLocks noGrp="1"/>
          </p:cNvSpPr>
          <p:nvPr>
            <p:ph type="ftr" sz="quarter" idx="11"/>
          </p:nvPr>
        </p:nvSpPr>
        <p:spPr/>
        <p:txBody>
          <a:bodyPr/>
          <a:lstStyle/>
          <a:p>
            <a:r>
              <a:rPr lang="en-GB"/>
              <a:t>L1G2I: 3.3 – Looking and sounding persuasive</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endParaRPr lang="en-GB" dirty="0"/>
          </a:p>
        </p:txBody>
      </p:sp>
      <p:sp>
        <p:nvSpPr>
          <p:cNvPr id="6" name="Footer Placeholder 5"/>
          <p:cNvSpPr>
            <a:spLocks noGrp="1"/>
          </p:cNvSpPr>
          <p:nvPr>
            <p:ph type="ftr" sz="quarter" idx="11"/>
          </p:nvPr>
        </p:nvSpPr>
        <p:spPr/>
        <p:txBody>
          <a:bodyPr/>
          <a:lstStyle/>
          <a:p>
            <a:r>
              <a:rPr lang="en-GB"/>
              <a:t>L1G2I: 3.3 – Looking and sounding persuasive</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endParaRPr lang="en-GB" dirty="0"/>
          </a:p>
        </p:txBody>
      </p:sp>
      <p:sp>
        <p:nvSpPr>
          <p:cNvPr id="5" name="Footer Placeholder 4"/>
          <p:cNvSpPr>
            <a:spLocks noGrp="1"/>
          </p:cNvSpPr>
          <p:nvPr>
            <p:ph type="ftr" sz="quarter" idx="11"/>
          </p:nvPr>
        </p:nvSpPr>
        <p:spPr/>
        <p:txBody>
          <a:bodyPr/>
          <a:lstStyle/>
          <a:p>
            <a:r>
              <a:rPr lang="en-GB"/>
              <a:t>L1G2I: 3.3 – 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endParaRPr lang="en-GB" dirty="0"/>
          </a:p>
        </p:txBody>
      </p:sp>
      <p:sp>
        <p:nvSpPr>
          <p:cNvPr id="5" name="Footer Placeholder 4"/>
          <p:cNvSpPr>
            <a:spLocks noGrp="1"/>
          </p:cNvSpPr>
          <p:nvPr>
            <p:ph type="ftr" sz="quarter" idx="11"/>
          </p:nvPr>
        </p:nvSpPr>
        <p:spPr/>
        <p:txBody>
          <a:bodyPr/>
          <a:lstStyle/>
          <a:p>
            <a:r>
              <a:rPr lang="en-GB"/>
              <a:t>L1G2I: 3.3 – 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dirty="0"/>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L1G2I: 3.3 – Looking and sounding persuasive</a:t>
            </a:r>
            <a:endParaRPr lang="en-US" dirty="0"/>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dirty="0"/>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L1G2I: 3.3 – Looking and sounding persuasive</a:t>
            </a:r>
            <a:endParaRPr lang="en-US" dirty="0"/>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dirty="0"/>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L1G2I: 3.3 – Looking and sounding persuasive</a:t>
            </a:r>
            <a:endParaRPr lang="en-US" dirty="0"/>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dirty="0"/>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L1G2I: 3.3 – Looking and sounding persuasive</a:t>
            </a:r>
            <a:endParaRPr lang="en-US" dirty="0"/>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dirty="0"/>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L1G2I: 3.3 – Looking and sounding persuasive</a:t>
            </a:r>
            <a:endParaRPr lang="en-US" dirty="0"/>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dirty="0"/>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L1G2I: 3.3 – Looking and sounding persuasive</a:t>
            </a:r>
            <a:endParaRPr lang="en-US" dirty="0"/>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endParaRPr lang="en-GB" dirty="0"/>
          </a:p>
        </p:txBody>
      </p:sp>
      <p:sp>
        <p:nvSpPr>
          <p:cNvPr id="4" name="Footer Placeholder 3"/>
          <p:cNvSpPr>
            <a:spLocks noGrp="1"/>
          </p:cNvSpPr>
          <p:nvPr>
            <p:ph type="ftr" sz="quarter" idx="11"/>
          </p:nvPr>
        </p:nvSpPr>
        <p:spPr>
          <a:xfrm>
            <a:off x="2411760" y="6356351"/>
            <a:ext cx="3086100" cy="365125"/>
          </a:xfrm>
        </p:spPr>
        <p:txBody>
          <a:bodyPr/>
          <a:lstStyle/>
          <a:p>
            <a:r>
              <a:rPr lang="en-GB"/>
              <a:t>L1G2I: 3.3 – Looking and sounding persuasive</a:t>
            </a:r>
            <a:endParaRPr lang="en-GB" dirty="0"/>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dirty="0"/>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dirty="0"/>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L1G2I: 3.3 – Looking and sounding persuasive</a:t>
            </a:r>
            <a:endParaRPr lang="en-US" dirty="0"/>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dirty="0"/>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L1G2I: 3.3 – Looking and sounding persuasive</a:t>
            </a:r>
            <a:endParaRPr lang="en-US" dirty="0"/>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dirty="0"/>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L1G2I: 3.3 – Looking and sounding persuasive</a:t>
            </a:r>
            <a:endParaRPr lang="en-US" dirty="0"/>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dirty="0"/>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L1G2I: 3.3 – Looking and sounding persuasive</a:t>
            </a:r>
            <a:endParaRPr lang="en-US" dirty="0"/>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dirty="0"/>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L1G2I: 3.3 – Looking and sounding persuasive</a:t>
            </a:r>
            <a:endParaRPr lang="en-US" dirty="0"/>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endParaRPr lang="en-GB" dirty="0"/>
          </a:p>
        </p:txBody>
      </p:sp>
      <p:sp>
        <p:nvSpPr>
          <p:cNvPr id="5" name="Footer Placeholder 4"/>
          <p:cNvSpPr>
            <a:spLocks noGrp="1"/>
          </p:cNvSpPr>
          <p:nvPr>
            <p:ph type="ftr" sz="quarter" idx="11"/>
          </p:nvPr>
        </p:nvSpPr>
        <p:spPr/>
        <p:txBody>
          <a:bodyPr/>
          <a:lstStyle/>
          <a:p>
            <a:r>
              <a:rPr lang="en-GB"/>
              <a:t>L1G2I: 3.3 – 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endParaRPr lang="en-GB" dirty="0"/>
          </a:p>
        </p:txBody>
      </p:sp>
      <p:sp>
        <p:nvSpPr>
          <p:cNvPr id="4" name="Footer Placeholder 3"/>
          <p:cNvSpPr>
            <a:spLocks noGrp="1"/>
          </p:cNvSpPr>
          <p:nvPr>
            <p:ph type="ftr" sz="quarter" idx="11"/>
          </p:nvPr>
        </p:nvSpPr>
        <p:spPr/>
        <p:txBody>
          <a:bodyPr/>
          <a:lstStyle/>
          <a:p>
            <a:r>
              <a:rPr lang="en-GB"/>
              <a:t>L1G2I: 3.3 – Looking and sounding persuasive</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endParaRPr lang="en-GB" dirty="0"/>
          </a:p>
        </p:txBody>
      </p:sp>
      <p:sp>
        <p:nvSpPr>
          <p:cNvPr id="5" name="Footer Placeholder 4"/>
          <p:cNvSpPr>
            <a:spLocks noGrp="1"/>
          </p:cNvSpPr>
          <p:nvPr>
            <p:ph type="ftr" sz="quarter" idx="11"/>
          </p:nvPr>
        </p:nvSpPr>
        <p:spPr/>
        <p:txBody>
          <a:bodyPr/>
          <a:lstStyle/>
          <a:p>
            <a:r>
              <a:rPr lang="en-GB"/>
              <a:t>L1G2I: 3.3 – 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endParaRPr lang="en-GB" dirty="0"/>
          </a:p>
        </p:txBody>
      </p:sp>
      <p:sp>
        <p:nvSpPr>
          <p:cNvPr id="6" name="Footer Placeholder 5"/>
          <p:cNvSpPr>
            <a:spLocks noGrp="1"/>
          </p:cNvSpPr>
          <p:nvPr>
            <p:ph type="ftr" sz="quarter" idx="11"/>
          </p:nvPr>
        </p:nvSpPr>
        <p:spPr/>
        <p:txBody>
          <a:bodyPr/>
          <a:lstStyle/>
          <a:p>
            <a:r>
              <a:rPr lang="en-GB"/>
              <a:t>L1G2I: 3.3 – Looking and sounding persuasive</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endParaRPr lang="en-GB" dirty="0"/>
          </a:p>
        </p:txBody>
      </p:sp>
      <p:sp>
        <p:nvSpPr>
          <p:cNvPr id="8" name="Footer Placeholder 7"/>
          <p:cNvSpPr>
            <a:spLocks noGrp="1"/>
          </p:cNvSpPr>
          <p:nvPr>
            <p:ph type="ftr" sz="quarter" idx="11"/>
          </p:nvPr>
        </p:nvSpPr>
        <p:spPr/>
        <p:txBody>
          <a:bodyPr/>
          <a:lstStyle/>
          <a:p>
            <a:r>
              <a:rPr lang="en-GB"/>
              <a:t>L1G2I: 3.3 – Looking and sounding persuasive</a:t>
            </a:r>
            <a:endParaRPr lang="en-GB" dirty="0"/>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endParaRPr lang="en-GB" dirty="0"/>
          </a:p>
        </p:txBody>
      </p:sp>
      <p:sp>
        <p:nvSpPr>
          <p:cNvPr id="4" name="Footer Placeholder 3"/>
          <p:cNvSpPr>
            <a:spLocks noGrp="1"/>
          </p:cNvSpPr>
          <p:nvPr>
            <p:ph type="ftr" sz="quarter" idx="11"/>
          </p:nvPr>
        </p:nvSpPr>
        <p:spPr/>
        <p:txBody>
          <a:bodyPr/>
          <a:lstStyle/>
          <a:p>
            <a:r>
              <a:rPr lang="en-GB"/>
              <a:t>L1G2I: 3.3 – Looking and sounding persuasive</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endParaRPr lang="en-GB" dirty="0"/>
          </a:p>
        </p:txBody>
      </p:sp>
      <p:sp>
        <p:nvSpPr>
          <p:cNvPr id="3" name="Footer Placeholder 2"/>
          <p:cNvSpPr>
            <a:spLocks noGrp="1"/>
          </p:cNvSpPr>
          <p:nvPr>
            <p:ph type="ftr" sz="quarter" idx="11"/>
          </p:nvPr>
        </p:nvSpPr>
        <p:spPr/>
        <p:txBody>
          <a:bodyPr/>
          <a:lstStyle/>
          <a:p>
            <a:r>
              <a:rPr lang="en-GB"/>
              <a:t>L1G2I: 3.3 – Looking and sounding persuasive</a:t>
            </a:r>
            <a:endParaRPr lang="en-GB" dirty="0"/>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3.3 – Looking and sounding persuasive</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dirty="0"/>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3.3 – Looking and sounding persuasive</a:t>
            </a:r>
            <a:endParaRPr lang="en-US" dirty="0"/>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dirty="0"/>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17.xml"/><Relationship Id="rId7" Type="http://schemas.openxmlformats.org/officeDocument/2006/relationships/image" Target="../media/image5.png"/><Relationship Id="rId2"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slide" Target="slide19.xml"/><Relationship Id="rId10" Type="http://schemas.openxmlformats.org/officeDocument/2006/relationships/image" Target="../media/image3.jpeg"/><Relationship Id="rId4" Type="http://schemas.openxmlformats.org/officeDocument/2006/relationships/slide" Target="slide4.xml"/><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11.png"/><Relationship Id="rId4" Type="http://schemas.openxmlformats.org/officeDocument/2006/relationships/slide" Target="slide1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dirty="0"/>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Present an argument</a:t>
            </a:r>
          </a:p>
        </p:txBody>
      </p:sp>
      <p:sp>
        <p:nvSpPr>
          <p:cNvPr id="2" name="Rectangle 1">
            <a:extLst>
              <a:ext uri="{FF2B5EF4-FFF2-40B4-BE49-F238E27FC236}">
                <a16:creationId xmlns:a16="http://schemas.microsoft.com/office/drawing/2014/main" id="{99D1078A-C66D-48F3-9603-61AA1E82CA34}"/>
              </a:ext>
            </a:extLst>
          </p:cNvPr>
          <p:cNvSpPr/>
          <p:nvPr/>
        </p:nvSpPr>
        <p:spPr>
          <a:xfrm>
            <a:off x="346497" y="1844824"/>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200" b="1" i="1" dirty="0"/>
              <a:t>Lesson Objective: to look and sound persuasive</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780928"/>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i="1" dirty="0"/>
              <a:t>Thought about how we can look and sound persuasive</a:t>
            </a:r>
          </a:p>
          <a:p>
            <a:pPr marL="285750" indent="-285750">
              <a:buFont typeface="Arial" panose="020B0604020202020204" pitchFamily="34" charset="0"/>
              <a:buChar char="•"/>
            </a:pPr>
            <a:r>
              <a:rPr lang="en-GB" i="1" dirty="0"/>
              <a:t>Considered the use of pace in your argument</a:t>
            </a:r>
          </a:p>
          <a:p>
            <a:pPr marL="285750" indent="-285750">
              <a:buFont typeface="Arial" panose="020B0604020202020204" pitchFamily="34" charset="0"/>
              <a:buChar char="•"/>
            </a:pPr>
            <a:r>
              <a:rPr lang="en-GB" i="1" dirty="0"/>
              <a:t>Practised using our voice for emphasis</a:t>
            </a:r>
          </a:p>
          <a:p>
            <a:pPr marL="285750" indent="-285750">
              <a:buFont typeface="Arial" panose="020B0604020202020204" pitchFamily="34" charset="0"/>
              <a:buChar char="•"/>
            </a:pPr>
            <a:r>
              <a:rPr lang="en-GB" i="1" dirty="0"/>
              <a:t>Practised using our body language for emphasis</a:t>
            </a:r>
          </a:p>
          <a:p>
            <a:pPr marL="285750" indent="-285750">
              <a:buFont typeface="Arial" panose="020B0604020202020204" pitchFamily="34" charset="0"/>
              <a:buChar char="•"/>
            </a:pPr>
            <a:r>
              <a:rPr lang="en-GB" i="1" dirty="0"/>
              <a:t>Practised using pause to create an impact</a:t>
            </a:r>
          </a:p>
          <a:p>
            <a:pPr marL="285750" indent="-285750">
              <a:buFont typeface="Arial" panose="020B0604020202020204" pitchFamily="34" charset="0"/>
              <a:buChar char="•"/>
            </a:pPr>
            <a:r>
              <a:rPr lang="en-GB" i="1" dirty="0"/>
              <a:t>Considered what confident body language looks like</a:t>
            </a:r>
            <a:br>
              <a:rPr lang="en-GB" b="1" i="1" dirty="0"/>
            </a:br>
            <a:endParaRPr lang="en-GB" b="1" i="1" dirty="0"/>
          </a:p>
        </p:txBody>
      </p:sp>
      <p:pic>
        <p:nvPicPr>
          <p:cNvPr id="7" name="Picture 6" descr="A black x on a white background&#10;&#10;Description automatically generated">
            <a:extLst>
              <a:ext uri="{FF2B5EF4-FFF2-40B4-BE49-F238E27FC236}">
                <a16:creationId xmlns:a16="http://schemas.microsoft.com/office/drawing/2014/main" id="{8CE3EE10-89D3-ED32-780E-B68029B84532}"/>
              </a:ext>
            </a:extLst>
          </p:cNvPr>
          <p:cNvPicPr>
            <a:picLocks noChangeAspect="1"/>
          </p:cNvPicPr>
          <p:nvPr/>
        </p:nvPicPr>
        <p:blipFill>
          <a:blip r:embed="rId3"/>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a:t>
            </a:r>
            <a:r>
              <a:rPr lang="en-GB" sz="2400" b="1" dirty="0">
                <a:highlight>
                  <a:srgbClr val="FFFF00"/>
                </a:highlight>
              </a:rPr>
              <a:t>I </a:t>
            </a:r>
            <a:r>
              <a:rPr lang="en-GB" sz="2400" dirty="0"/>
              <a:t>didn't say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highlight>
                  <a:srgbClr val="FFFF00"/>
                </a:highligh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12" name="Picture 11">
            <a:extLst>
              <a:ext uri="{FF2B5EF4-FFF2-40B4-BE49-F238E27FC236}">
                <a16:creationId xmlns:a16="http://schemas.microsoft.com/office/drawing/2014/main" id="{0FD9A0AE-831A-8157-72BA-147CB749FB9C}"/>
              </a:ext>
            </a:extLst>
          </p:cNvPr>
          <p:cNvPicPr>
            <a:picLocks noChangeAspect="1"/>
          </p:cNvPicPr>
          <p:nvPr/>
        </p:nvPicPr>
        <p:blipFill>
          <a:blip r:embed="rId2"/>
          <a:stretch>
            <a:fillRect/>
          </a:stretch>
        </p:blipFill>
        <p:spPr>
          <a:xfrm>
            <a:off x="5225782" y="3142794"/>
            <a:ext cx="2984446" cy="1832967"/>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F8AEAA2A-A9D0-E43A-5FA1-C8B8565B177D}"/>
              </a:ext>
            </a:extLst>
          </p:cNvPr>
          <p:cNvPicPr>
            <a:picLocks noChangeAspect="1"/>
          </p:cNvPicPr>
          <p:nvPr/>
        </p:nvPicPr>
        <p:blipFill>
          <a:blip r:embed="rId3"/>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829597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11</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a:t>
            </a:r>
            <a:r>
              <a:rPr lang="en-GB" sz="2400" dirty="0">
                <a:highlight>
                  <a:srgbClr val="FFFF00"/>
                </a:highlight>
              </a:rPr>
              <a:t>say</a:t>
            </a:r>
            <a:r>
              <a:rPr lang="en-GB" sz="2400" dirty="0"/>
              <a:t>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highlight>
                  <a:srgbClr val="FFFF00"/>
                </a:highligh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5F074DD9-1EC3-BEF8-B7BF-D095AA0933C0}"/>
              </a:ext>
            </a:extLst>
          </p:cNvPr>
          <p:cNvPicPr>
            <a:picLocks noChangeAspect="1"/>
          </p:cNvPicPr>
          <p:nvPr/>
        </p:nvPicPr>
        <p:blipFill>
          <a:blip r:embed="rId2"/>
          <a:stretch>
            <a:fillRect/>
          </a:stretch>
        </p:blipFill>
        <p:spPr>
          <a:xfrm>
            <a:off x="5644183" y="3068378"/>
            <a:ext cx="2257425" cy="2324100"/>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4CB7B96A-9AF4-72C7-09DB-EC298D7EE8BB}"/>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1024539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12</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a:t>
            </a:r>
            <a:r>
              <a:rPr lang="en-GB" sz="2400" dirty="0">
                <a:highlight>
                  <a:srgbClr val="FFFF00"/>
                </a:highlight>
              </a:rPr>
              <a:t>she</a:t>
            </a:r>
            <a:r>
              <a:rPr lang="en-GB" sz="2400" dirty="0"/>
              <a:t>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60854" y="3356758"/>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highlight>
                  <a:srgbClr val="FFFF00"/>
                </a:highligh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E3E91C2C-5609-9C43-05DC-F116C87559AD}"/>
              </a:ext>
            </a:extLst>
          </p:cNvPr>
          <p:cNvPicPr>
            <a:picLocks noChangeAspect="1"/>
          </p:cNvPicPr>
          <p:nvPr/>
        </p:nvPicPr>
        <p:blipFill>
          <a:blip r:embed="rId2"/>
          <a:stretch>
            <a:fillRect/>
          </a:stretch>
        </p:blipFill>
        <p:spPr>
          <a:xfrm>
            <a:off x="6166565" y="3302485"/>
            <a:ext cx="2275268" cy="1993639"/>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9A25BFAA-7A87-2201-51E8-BA7205225B4E}"/>
              </a:ext>
            </a:extLst>
          </p:cNvPr>
          <p:cNvPicPr>
            <a:picLocks noChangeAspect="1"/>
          </p:cNvPicPr>
          <p:nvPr/>
        </p:nvPicPr>
        <p:blipFill>
          <a:blip r:embed="rId3"/>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3075188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13</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she </a:t>
            </a:r>
            <a:r>
              <a:rPr lang="en-GB" sz="2400" dirty="0">
                <a:highlight>
                  <a:srgbClr val="FFFF00"/>
                </a:highlight>
              </a:rPr>
              <a:t>stole</a:t>
            </a:r>
            <a:r>
              <a:rPr lang="en-GB" sz="2400" dirty="0"/>
              <a:t>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highlight>
                  <a:srgbClr val="FFFF00"/>
                </a:highligh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69E4BEA3-E283-C6F4-2406-F91359439AC5}"/>
              </a:ext>
            </a:extLst>
          </p:cNvPr>
          <p:cNvPicPr>
            <a:picLocks noChangeAspect="1"/>
          </p:cNvPicPr>
          <p:nvPr/>
        </p:nvPicPr>
        <p:blipFill>
          <a:blip r:embed="rId2"/>
          <a:stretch>
            <a:fillRect/>
          </a:stretch>
        </p:blipFill>
        <p:spPr>
          <a:xfrm>
            <a:off x="5766037" y="3083813"/>
            <a:ext cx="2111918" cy="2103918"/>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9EF5563F-8A49-DB80-5B10-22D567E9494A}"/>
              </a:ext>
            </a:extLst>
          </p:cNvPr>
          <p:cNvPicPr>
            <a:picLocks noChangeAspect="1"/>
          </p:cNvPicPr>
          <p:nvPr/>
        </p:nvPicPr>
        <p:blipFill>
          <a:blip r:embed="rId3"/>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583842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14</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she stole </a:t>
            </a:r>
            <a:r>
              <a:rPr lang="en-GB" sz="2400" dirty="0">
                <a:highlight>
                  <a:srgbClr val="FFFF00"/>
                </a:highlight>
              </a:rPr>
              <a:t>my</a:t>
            </a:r>
            <a:r>
              <a:rPr lang="en-GB" sz="2400" dirty="0"/>
              <a:t>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highlight>
                  <a:srgbClr val="FFFF00"/>
                </a:highlight>
              </a:rPr>
              <a:t>It was someone else's money.</a:t>
            </a:r>
          </a:p>
          <a:p>
            <a:pPr algn="ctr"/>
            <a:endParaRPr lang="en-GB" dirty="0"/>
          </a:p>
        </p:txBody>
      </p:sp>
      <p:pic>
        <p:nvPicPr>
          <p:cNvPr id="9" name="Picture 8">
            <a:extLst>
              <a:ext uri="{FF2B5EF4-FFF2-40B4-BE49-F238E27FC236}">
                <a16:creationId xmlns:a16="http://schemas.microsoft.com/office/drawing/2014/main" id="{17A97292-8EF3-A333-24AF-A322A179215F}"/>
              </a:ext>
            </a:extLst>
          </p:cNvPr>
          <p:cNvPicPr>
            <a:picLocks noChangeAspect="1"/>
          </p:cNvPicPr>
          <p:nvPr/>
        </p:nvPicPr>
        <p:blipFill>
          <a:blip r:embed="rId2"/>
          <a:stretch>
            <a:fillRect/>
          </a:stretch>
        </p:blipFill>
        <p:spPr>
          <a:xfrm>
            <a:off x="5964746" y="3429000"/>
            <a:ext cx="1714500" cy="2105025"/>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4750FBDA-5E9E-924F-026B-5930CF23FF1F}"/>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345717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15</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she stole my </a:t>
            </a:r>
            <a:r>
              <a:rPr lang="en-GB" sz="2400" dirty="0">
                <a:highlight>
                  <a:srgbClr val="FFFF00"/>
                </a:highlight>
              </a:rPr>
              <a:t>money.</a:t>
            </a:r>
            <a:r>
              <a:rPr lang="en-GB" sz="2400" dirty="0"/>
              <a:t>"</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highlight>
                  <a:srgbClr val="FFFF00"/>
                </a:highligh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A30A9C14-2692-6304-028D-536B99B04D7B}"/>
              </a:ext>
            </a:extLst>
          </p:cNvPr>
          <p:cNvPicPr>
            <a:picLocks noChangeAspect="1"/>
          </p:cNvPicPr>
          <p:nvPr/>
        </p:nvPicPr>
        <p:blipFill>
          <a:blip r:embed="rId2"/>
          <a:stretch>
            <a:fillRect/>
          </a:stretch>
        </p:blipFill>
        <p:spPr>
          <a:xfrm>
            <a:off x="6250496" y="3040913"/>
            <a:ext cx="1143000" cy="2076450"/>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71BD4FEF-D292-5343-30FF-25CFBEE3F57B}"/>
              </a:ext>
            </a:extLst>
          </p:cNvPr>
          <p:cNvPicPr>
            <a:picLocks noChangeAspect="1"/>
          </p:cNvPicPr>
          <p:nvPr/>
        </p:nvPicPr>
        <p:blipFill>
          <a:blip r:embed="rId3"/>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605126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268760"/>
            <a:ext cx="7886700" cy="581148"/>
          </a:xfrm>
        </p:spPr>
        <p:txBody>
          <a:bodyPr>
            <a:normAutofit fontScale="90000"/>
          </a:bodyPr>
          <a:lstStyle/>
          <a:p>
            <a:r>
              <a:rPr lang="en-US" b="1" i="1" dirty="0">
                <a:latin typeface="+mn-lt"/>
              </a:rPr>
              <a:t>Using voice for emphasis</a:t>
            </a:r>
            <a:br>
              <a:rPr lang="en-US" b="1" i="1" dirty="0">
                <a:latin typeface="+mn-lt"/>
              </a:rPr>
            </a:br>
            <a:r>
              <a:rPr lang="en-US" b="1" i="1" dirty="0">
                <a:latin typeface="+mn-lt"/>
              </a:rPr>
              <a:t>Reflection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16</a:t>
            </a:fld>
            <a:endParaRPr lang="en-GB" dirty="0"/>
          </a:p>
        </p:txBody>
      </p:sp>
      <p:sp>
        <p:nvSpPr>
          <p:cNvPr id="13" name="TextBox 12">
            <a:extLst>
              <a:ext uri="{FF2B5EF4-FFF2-40B4-BE49-F238E27FC236}">
                <a16:creationId xmlns:a16="http://schemas.microsoft.com/office/drawing/2014/main" id="{57394D77-1A12-7B5D-38DC-3E0921A83A13}"/>
              </a:ext>
            </a:extLst>
          </p:cNvPr>
          <p:cNvSpPr txBox="1"/>
          <p:nvPr/>
        </p:nvSpPr>
        <p:spPr>
          <a:xfrm>
            <a:off x="289890" y="2316936"/>
            <a:ext cx="4572000" cy="3416320"/>
          </a:xfrm>
          <a:prstGeom prst="rect">
            <a:avLst/>
          </a:prstGeom>
          <a:noFill/>
        </p:spPr>
        <p:txBody>
          <a:bodyPr wrap="square">
            <a:spAutoFit/>
          </a:bodyPr>
          <a:lstStyle/>
          <a:p>
            <a:pPr marL="228600" indent="-228600" algn="just">
              <a:buFont typeface="+mj-lt"/>
              <a:buAutoNum type="arabicPeriod"/>
            </a:pPr>
            <a:r>
              <a:rPr lang="en-GB" sz="1200" b="1" i="1" dirty="0"/>
              <a:t>Impact of Emphasis: </a:t>
            </a:r>
            <a:r>
              <a:rPr lang="en-GB" sz="1200" dirty="0"/>
              <a:t>How did altering which words were stressed in the sentence change its meaning?</a:t>
            </a:r>
          </a:p>
          <a:p>
            <a:pPr marL="228600" indent="-228600" algn="just">
              <a:buFont typeface="+mj-lt"/>
              <a:buAutoNum type="arabicPeriod"/>
            </a:pPr>
            <a:endParaRPr lang="en-GB" sz="1200" dirty="0"/>
          </a:p>
          <a:p>
            <a:pPr marL="228600" indent="-228600" algn="just">
              <a:buFont typeface="+mj-lt"/>
              <a:buAutoNum type="arabicPeriod"/>
            </a:pPr>
            <a:r>
              <a:rPr lang="en-GB" sz="1200" b="1" i="1" dirty="0"/>
              <a:t>Clear Communication</a:t>
            </a:r>
            <a:r>
              <a:rPr lang="en-GB" sz="1200" dirty="0"/>
              <a:t>: Which stressed word or words made the meaning clearest? Why do you think so?</a:t>
            </a:r>
          </a:p>
          <a:p>
            <a:pPr marL="228600" indent="-228600" algn="just">
              <a:buFont typeface="+mj-lt"/>
              <a:buAutoNum type="arabicPeriod"/>
            </a:pPr>
            <a:endParaRPr lang="en-GB" sz="1200" dirty="0"/>
          </a:p>
          <a:p>
            <a:pPr marL="228600" indent="-228600" algn="just">
              <a:buFont typeface="+mj-lt"/>
              <a:buAutoNum type="arabicPeriod"/>
            </a:pPr>
            <a:r>
              <a:rPr lang="en-GB" sz="1200" b="1" i="1" dirty="0"/>
              <a:t>Understanding Differences: </a:t>
            </a:r>
            <a:r>
              <a:rPr lang="en-GB" sz="1200" dirty="0"/>
              <a:t>Did everyone interpret the changes in emphasis similarly, or were there different understandings? How could we ensure better understanding?</a:t>
            </a:r>
          </a:p>
          <a:p>
            <a:pPr marL="228600" indent="-228600" algn="just">
              <a:buFont typeface="+mj-lt"/>
              <a:buAutoNum type="arabicPeriod"/>
            </a:pPr>
            <a:endParaRPr lang="en-GB" sz="1200" dirty="0"/>
          </a:p>
          <a:p>
            <a:pPr marL="228600" indent="-228600" algn="just">
              <a:buFont typeface="+mj-lt"/>
              <a:buAutoNum type="arabicPeriod"/>
            </a:pPr>
            <a:r>
              <a:rPr lang="en-GB" sz="1200" b="1" i="1" dirty="0"/>
              <a:t>Effect on Tone: </a:t>
            </a:r>
            <a:r>
              <a:rPr lang="en-GB" sz="1200" dirty="0"/>
              <a:t>How did changing the emphasis affect the emotional tone or intent of the sentence? Which emphasis conveyed different feelings or ideas effectively?</a:t>
            </a:r>
          </a:p>
          <a:p>
            <a:pPr marL="228600" indent="-228600" algn="just">
              <a:buFont typeface="+mj-lt"/>
              <a:buAutoNum type="arabicPeriod"/>
            </a:pPr>
            <a:endParaRPr lang="en-GB" sz="1200" dirty="0"/>
          </a:p>
          <a:p>
            <a:pPr marL="228600" indent="-228600" algn="just">
              <a:buFont typeface="+mj-lt"/>
              <a:buAutoNum type="arabicPeriod"/>
            </a:pPr>
            <a:r>
              <a:rPr lang="en-GB" sz="1200" b="1" i="1" dirty="0"/>
              <a:t>Practical Application: </a:t>
            </a:r>
            <a:r>
              <a:rPr lang="en-GB" sz="1200" dirty="0"/>
              <a:t>How might practising emphasis help us in real-life situations, like delivering an argument? Can you think of situations where emphasising words could be crucial for effective communication?</a:t>
            </a:r>
          </a:p>
        </p:txBody>
      </p:sp>
      <p:pic>
        <p:nvPicPr>
          <p:cNvPr id="15" name="Picture 14">
            <a:extLst>
              <a:ext uri="{FF2B5EF4-FFF2-40B4-BE49-F238E27FC236}">
                <a16:creationId xmlns:a16="http://schemas.microsoft.com/office/drawing/2014/main" id="{3FC91AD7-8B60-F2BD-FF72-8F6C71D1BE07}"/>
              </a:ext>
            </a:extLst>
          </p:cNvPr>
          <p:cNvPicPr>
            <a:picLocks noChangeAspect="1"/>
          </p:cNvPicPr>
          <p:nvPr/>
        </p:nvPicPr>
        <p:blipFill>
          <a:blip r:embed="rId2"/>
          <a:stretch>
            <a:fillRect/>
          </a:stretch>
        </p:blipFill>
        <p:spPr>
          <a:xfrm>
            <a:off x="5851597" y="1475085"/>
            <a:ext cx="2376546" cy="2304256"/>
          </a:xfrm>
          <a:prstGeom prst="rect">
            <a:avLst/>
          </a:prstGeom>
        </p:spPr>
      </p:pic>
      <p:sp>
        <p:nvSpPr>
          <p:cNvPr id="16" name="TextBox 15">
            <a:extLst>
              <a:ext uri="{FF2B5EF4-FFF2-40B4-BE49-F238E27FC236}">
                <a16:creationId xmlns:a16="http://schemas.microsoft.com/office/drawing/2014/main" id="{8C15C475-8C94-D9A8-2322-2C5D2D5FC27E}"/>
              </a:ext>
            </a:extLst>
          </p:cNvPr>
          <p:cNvSpPr txBox="1"/>
          <p:nvPr/>
        </p:nvSpPr>
        <p:spPr>
          <a:xfrm rot="20736454">
            <a:off x="6471232" y="2334826"/>
            <a:ext cx="1270878" cy="584775"/>
          </a:xfrm>
          <a:prstGeom prst="rect">
            <a:avLst/>
          </a:prstGeom>
          <a:noFill/>
        </p:spPr>
        <p:txBody>
          <a:bodyPr wrap="square" rtlCol="0">
            <a:spAutoFit/>
          </a:bodyPr>
          <a:lstStyle/>
          <a:p>
            <a:r>
              <a:rPr lang="en-GB" sz="3200" b="1" dirty="0">
                <a:solidFill>
                  <a:schemeClr val="bg1"/>
                </a:solidFill>
                <a:latin typeface="Freestyle Script" panose="030804020302050B0404" pitchFamily="66" charset="0"/>
              </a:rPr>
              <a:t>Emphasis</a:t>
            </a:r>
          </a:p>
        </p:txBody>
      </p:sp>
      <p:pic>
        <p:nvPicPr>
          <p:cNvPr id="18" name="Picture 17">
            <a:extLst>
              <a:ext uri="{FF2B5EF4-FFF2-40B4-BE49-F238E27FC236}">
                <a16:creationId xmlns:a16="http://schemas.microsoft.com/office/drawing/2014/main" id="{A14F5B1F-F491-5095-507C-E78C76FA755A}"/>
              </a:ext>
            </a:extLst>
          </p:cNvPr>
          <p:cNvPicPr>
            <a:picLocks noChangeAspect="1"/>
          </p:cNvPicPr>
          <p:nvPr/>
        </p:nvPicPr>
        <p:blipFill>
          <a:blip r:embed="rId3"/>
          <a:stretch>
            <a:fillRect/>
          </a:stretch>
        </p:blipFill>
        <p:spPr>
          <a:xfrm>
            <a:off x="7611938" y="4183034"/>
            <a:ext cx="1219200" cy="1352550"/>
          </a:xfrm>
          <a:prstGeom prst="rect">
            <a:avLst/>
          </a:prstGeom>
        </p:spPr>
      </p:pic>
      <p:pic>
        <p:nvPicPr>
          <p:cNvPr id="20" name="Picture 19">
            <a:extLst>
              <a:ext uri="{FF2B5EF4-FFF2-40B4-BE49-F238E27FC236}">
                <a16:creationId xmlns:a16="http://schemas.microsoft.com/office/drawing/2014/main" id="{AC615655-6AC5-29A2-EF1C-79F8EB8D6D66}"/>
              </a:ext>
            </a:extLst>
          </p:cNvPr>
          <p:cNvPicPr>
            <a:picLocks noChangeAspect="1"/>
          </p:cNvPicPr>
          <p:nvPr/>
        </p:nvPicPr>
        <p:blipFill>
          <a:blip r:embed="rId4"/>
          <a:stretch>
            <a:fillRect/>
          </a:stretch>
        </p:blipFill>
        <p:spPr>
          <a:xfrm>
            <a:off x="5573020" y="4183034"/>
            <a:ext cx="1466850" cy="1400175"/>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932AFF0C-5C4F-5B9E-479A-3C6F315EC733}"/>
              </a:ext>
            </a:extLst>
          </p:cNvPr>
          <p:cNvPicPr>
            <a:picLocks noChangeAspect="1"/>
          </p:cNvPicPr>
          <p:nvPr/>
        </p:nvPicPr>
        <p:blipFill>
          <a:blip r:embed="rId5"/>
          <a:stretch>
            <a:fillRect/>
          </a:stretch>
        </p:blipFill>
        <p:spPr>
          <a:xfrm>
            <a:off x="8485384" y="6180334"/>
            <a:ext cx="495300" cy="533400"/>
          </a:xfrm>
          <a:prstGeom prst="rect">
            <a:avLst/>
          </a:prstGeom>
        </p:spPr>
      </p:pic>
    </p:spTree>
    <p:extLst>
      <p:ext uri="{BB962C8B-B14F-4D97-AF65-F5344CB8AC3E}">
        <p14:creationId xmlns:p14="http://schemas.microsoft.com/office/powerpoint/2010/main" val="2118281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0FB28-E51E-6536-9E5E-E8E035ED75BC}"/>
              </a:ext>
            </a:extLst>
          </p:cNvPr>
          <p:cNvSpPr>
            <a:spLocks noGrp="1"/>
          </p:cNvSpPr>
          <p:nvPr>
            <p:ph type="title"/>
          </p:nvPr>
        </p:nvSpPr>
        <p:spPr>
          <a:xfrm>
            <a:off x="323528" y="1125797"/>
            <a:ext cx="7886700" cy="576064"/>
          </a:xfrm>
        </p:spPr>
        <p:txBody>
          <a:bodyPr/>
          <a:lstStyle/>
          <a:p>
            <a:r>
              <a:rPr lang="en-GB" b="1" i="1" dirty="0">
                <a:latin typeface="+mn-lt"/>
              </a:rPr>
              <a:t>Using body language for emphasis</a:t>
            </a:r>
          </a:p>
        </p:txBody>
      </p:sp>
      <p:sp>
        <p:nvSpPr>
          <p:cNvPr id="3" name="Date Placeholder 2">
            <a:extLst>
              <a:ext uri="{FF2B5EF4-FFF2-40B4-BE49-F238E27FC236}">
                <a16:creationId xmlns:a16="http://schemas.microsoft.com/office/drawing/2014/main" id="{1BD0AFF0-FE7A-652B-9DDA-C5BA4EE9825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2C6DB179-2F90-015B-F906-CC379FD72193}"/>
              </a:ext>
            </a:extLst>
          </p:cNvPr>
          <p:cNvSpPr>
            <a:spLocks noGrp="1"/>
          </p:cNvSpPr>
          <p:nvPr>
            <p:ph type="ftr" sz="quarter" idx="11"/>
          </p:nvPr>
        </p:nvSpPr>
        <p:spPr>
          <a:xfrm>
            <a:off x="2411760" y="6356351"/>
            <a:ext cx="331236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02E9693E-E03D-00BD-A7C8-DE47F8367A43}"/>
              </a:ext>
            </a:extLst>
          </p:cNvPr>
          <p:cNvSpPr>
            <a:spLocks noGrp="1"/>
          </p:cNvSpPr>
          <p:nvPr>
            <p:ph type="sldNum" sz="quarter" idx="12"/>
          </p:nvPr>
        </p:nvSpPr>
        <p:spPr/>
        <p:txBody>
          <a:bodyPr/>
          <a:lstStyle/>
          <a:p>
            <a:fld id="{EFC07C4F-4DD7-4452-9CBE-7B4BC77324C7}" type="slidenum">
              <a:rPr lang="en-GB" smtClean="0"/>
              <a:t>17</a:t>
            </a:fld>
            <a:endParaRPr lang="en-GB" dirty="0"/>
          </a:p>
        </p:txBody>
      </p:sp>
      <p:sp>
        <p:nvSpPr>
          <p:cNvPr id="7" name="TextBox 6">
            <a:extLst>
              <a:ext uri="{FF2B5EF4-FFF2-40B4-BE49-F238E27FC236}">
                <a16:creationId xmlns:a16="http://schemas.microsoft.com/office/drawing/2014/main" id="{B2A2D79F-16BF-2868-C582-FFF5DE5DA0C8}"/>
              </a:ext>
            </a:extLst>
          </p:cNvPr>
          <p:cNvSpPr txBox="1"/>
          <p:nvPr/>
        </p:nvSpPr>
        <p:spPr>
          <a:xfrm>
            <a:off x="323528" y="2435957"/>
            <a:ext cx="3854606" cy="3469393"/>
          </a:xfrm>
          <a:prstGeom prst="rect">
            <a:avLst/>
          </a:prstGeom>
          <a:solidFill>
            <a:srgbClr val="FED40B"/>
          </a:solidFill>
        </p:spPr>
        <p:txBody>
          <a:bodyPr wrap="square" lIns="108000" tIns="36000" rIns="108000" bIns="108000" anchor="ctr">
            <a:spAutoFit/>
          </a:bodyPr>
          <a:lstStyle/>
          <a:p>
            <a:pPr marL="342900" indent="-342900">
              <a:buFont typeface="+mj-lt"/>
              <a:buAutoNum type="arabicPeriod"/>
            </a:pPr>
            <a:r>
              <a:rPr lang="en-GB" sz="1200" dirty="0"/>
              <a:t>We need to act now to help teens dealing with anxiety in our schools and communities.</a:t>
            </a:r>
          </a:p>
          <a:p>
            <a:pPr marL="342900" indent="-342900">
              <a:buFont typeface="+mj-lt"/>
              <a:buAutoNum type="arabicPeriod"/>
            </a:pPr>
            <a:endParaRPr lang="en-GB" sz="1200" dirty="0"/>
          </a:p>
          <a:p>
            <a:pPr marL="342900" indent="-342900">
              <a:buFont typeface="+mj-lt"/>
              <a:buAutoNum type="arabicPeriod"/>
            </a:pPr>
            <a:r>
              <a:rPr lang="en-GB" sz="1200"/>
              <a:t>We </a:t>
            </a:r>
            <a:r>
              <a:rPr lang="en-GB" sz="1200" dirty="0"/>
              <a:t>must find new ways to deal with microplastics. It's a big deal for our planet.</a:t>
            </a:r>
          </a:p>
          <a:p>
            <a:pPr marL="342900" indent="-342900">
              <a:buFont typeface="+mj-lt"/>
              <a:buAutoNum type="arabicPeriod"/>
            </a:pPr>
            <a:endParaRPr lang="en-GB" sz="1200" dirty="0"/>
          </a:p>
          <a:p>
            <a:pPr marL="342900" indent="-342900">
              <a:buFont typeface="+mj-lt"/>
              <a:buAutoNum type="arabicPeriod"/>
            </a:pPr>
            <a:r>
              <a:rPr lang="en-GB" sz="1200" dirty="0"/>
              <a:t>Let's find practical ways to stop cutting down so many trees, protecting the heart of our planet.</a:t>
            </a:r>
          </a:p>
          <a:p>
            <a:pPr marL="342900" indent="-342900">
              <a:buFont typeface="+mj-lt"/>
              <a:buAutoNum type="arabicPeriod"/>
            </a:pPr>
            <a:endParaRPr lang="en-GB" sz="1200" dirty="0"/>
          </a:p>
          <a:p>
            <a:pPr marL="342900" indent="-342900">
              <a:buFont typeface="+mj-lt"/>
              <a:buAutoNum type="arabicPeriod"/>
            </a:pPr>
            <a:r>
              <a:rPr lang="en-GB" sz="1200" dirty="0"/>
              <a:t>We're facing challenges with influencers. We need smart solutions to guide their impact responsibly.</a:t>
            </a:r>
          </a:p>
          <a:p>
            <a:pPr marL="342900" indent="-342900">
              <a:buFont typeface="+mj-lt"/>
              <a:buAutoNum type="arabicPeriod"/>
            </a:pPr>
            <a:endParaRPr lang="en-GB" sz="1200" dirty="0"/>
          </a:p>
          <a:p>
            <a:pPr marL="342900" indent="-342900">
              <a:buFont typeface="+mj-lt"/>
              <a:buAutoNum type="arabicPeriod"/>
            </a:pPr>
            <a:r>
              <a:rPr lang="en-GB" sz="1200" dirty="0"/>
              <a:t>We must talk about the growing problem of game addiction among our youth. It's time to take action.</a:t>
            </a:r>
          </a:p>
          <a:p>
            <a:pPr marL="342900" indent="-342900">
              <a:buFont typeface="+mj-lt"/>
              <a:buAutoNum type="arabicPeriod"/>
            </a:pPr>
            <a:endParaRPr lang="en-GB" sz="1200" dirty="0"/>
          </a:p>
          <a:p>
            <a:pPr marL="342900" indent="-342900">
              <a:buFont typeface="+mj-lt"/>
              <a:buAutoNum type="arabicPeriod"/>
            </a:pPr>
            <a:r>
              <a:rPr lang="en-GB" sz="1200" dirty="0"/>
              <a:t>Making sports accessible to everyone is important. We want it to be easy for every person to get involved and thrive.</a:t>
            </a:r>
          </a:p>
        </p:txBody>
      </p:sp>
      <p:sp>
        <p:nvSpPr>
          <p:cNvPr id="8" name="TextBox 7">
            <a:extLst>
              <a:ext uri="{FF2B5EF4-FFF2-40B4-BE49-F238E27FC236}">
                <a16:creationId xmlns:a16="http://schemas.microsoft.com/office/drawing/2014/main" id="{E248D40F-DC9E-AC02-67F3-5F4B8C35C4EF}"/>
              </a:ext>
            </a:extLst>
          </p:cNvPr>
          <p:cNvSpPr txBox="1"/>
          <p:nvPr/>
        </p:nvSpPr>
        <p:spPr>
          <a:xfrm>
            <a:off x="412388" y="1615626"/>
            <a:ext cx="3854606" cy="369332"/>
          </a:xfrm>
          <a:prstGeom prst="rect">
            <a:avLst/>
          </a:prstGeom>
          <a:noFill/>
        </p:spPr>
        <p:txBody>
          <a:bodyPr wrap="square" rtlCol="0" anchor="ctr">
            <a:spAutoFit/>
          </a:bodyPr>
          <a:lstStyle/>
          <a:p>
            <a:r>
              <a:rPr lang="en-GB" b="1" i="1" dirty="0"/>
              <a:t>Emphasis charades</a:t>
            </a:r>
          </a:p>
        </p:txBody>
      </p:sp>
      <p:sp>
        <p:nvSpPr>
          <p:cNvPr id="10" name="TextBox 9">
            <a:extLst>
              <a:ext uri="{FF2B5EF4-FFF2-40B4-BE49-F238E27FC236}">
                <a16:creationId xmlns:a16="http://schemas.microsoft.com/office/drawing/2014/main" id="{A0C09E79-FC58-286C-6105-A39BC7989A81}"/>
              </a:ext>
            </a:extLst>
          </p:cNvPr>
          <p:cNvSpPr txBox="1"/>
          <p:nvPr/>
        </p:nvSpPr>
        <p:spPr>
          <a:xfrm>
            <a:off x="4572000" y="2586416"/>
            <a:ext cx="2399247" cy="1107996"/>
          </a:xfrm>
          <a:prstGeom prst="rect">
            <a:avLst/>
          </a:prstGeom>
          <a:noFill/>
        </p:spPr>
        <p:txBody>
          <a:bodyPr wrap="square">
            <a:spAutoFit/>
          </a:bodyPr>
          <a:lstStyle/>
          <a:p>
            <a:r>
              <a:rPr lang="en-GB" sz="1100" dirty="0"/>
              <a:t>Take turns selecting a phrase from the list. </a:t>
            </a:r>
          </a:p>
          <a:p>
            <a:endParaRPr lang="en-GB" sz="1100" dirty="0"/>
          </a:p>
          <a:p>
            <a:r>
              <a:rPr lang="en-GB" sz="1100" dirty="0"/>
              <a:t>The person presenting must express a word from the phrase using only body language and gestures.</a:t>
            </a:r>
          </a:p>
        </p:txBody>
      </p:sp>
      <p:pic>
        <p:nvPicPr>
          <p:cNvPr id="12" name="Picture 11">
            <a:extLst>
              <a:ext uri="{FF2B5EF4-FFF2-40B4-BE49-F238E27FC236}">
                <a16:creationId xmlns:a16="http://schemas.microsoft.com/office/drawing/2014/main" id="{EC740F50-7773-0714-89BE-92DB9075D09B}"/>
              </a:ext>
            </a:extLst>
          </p:cNvPr>
          <p:cNvPicPr>
            <a:picLocks noChangeAspect="1"/>
          </p:cNvPicPr>
          <p:nvPr/>
        </p:nvPicPr>
        <p:blipFill>
          <a:blip r:embed="rId3"/>
          <a:stretch>
            <a:fillRect/>
          </a:stretch>
        </p:blipFill>
        <p:spPr>
          <a:xfrm>
            <a:off x="7098765" y="1248965"/>
            <a:ext cx="1632847" cy="1856525"/>
          </a:xfrm>
          <a:prstGeom prst="rect">
            <a:avLst/>
          </a:prstGeom>
        </p:spPr>
      </p:pic>
      <p:sp>
        <p:nvSpPr>
          <p:cNvPr id="14" name="TextBox 13">
            <a:extLst>
              <a:ext uri="{FF2B5EF4-FFF2-40B4-BE49-F238E27FC236}">
                <a16:creationId xmlns:a16="http://schemas.microsoft.com/office/drawing/2014/main" id="{8B850A65-DC31-84B7-185D-220954473FB2}"/>
              </a:ext>
            </a:extLst>
          </p:cNvPr>
          <p:cNvSpPr txBox="1"/>
          <p:nvPr/>
        </p:nvSpPr>
        <p:spPr>
          <a:xfrm>
            <a:off x="4572000" y="3828219"/>
            <a:ext cx="4032094" cy="430887"/>
          </a:xfrm>
          <a:prstGeom prst="rect">
            <a:avLst/>
          </a:prstGeom>
          <a:noFill/>
        </p:spPr>
        <p:txBody>
          <a:bodyPr wrap="square">
            <a:spAutoFit/>
          </a:bodyPr>
          <a:lstStyle/>
          <a:p>
            <a:r>
              <a:rPr lang="en-GB" sz="1100" dirty="0"/>
              <a:t>The rest of the group tries to guess the word being conveyed based solely on the presenter's body language.</a:t>
            </a:r>
          </a:p>
        </p:txBody>
      </p:sp>
      <p:sp>
        <p:nvSpPr>
          <p:cNvPr id="15" name="TextBox 14">
            <a:extLst>
              <a:ext uri="{FF2B5EF4-FFF2-40B4-BE49-F238E27FC236}">
                <a16:creationId xmlns:a16="http://schemas.microsoft.com/office/drawing/2014/main" id="{4A4BAFC2-8BD4-6E9A-A644-125D8C8A85DD}"/>
              </a:ext>
            </a:extLst>
          </p:cNvPr>
          <p:cNvSpPr txBox="1"/>
          <p:nvPr/>
        </p:nvSpPr>
        <p:spPr>
          <a:xfrm>
            <a:off x="4572000" y="4303191"/>
            <a:ext cx="4248472" cy="1338828"/>
          </a:xfrm>
          <a:prstGeom prst="rect">
            <a:avLst/>
          </a:prstGeom>
          <a:noFill/>
        </p:spPr>
        <p:txBody>
          <a:bodyPr wrap="square" rtlCol="0">
            <a:spAutoFit/>
          </a:bodyPr>
          <a:lstStyle/>
          <a:p>
            <a:pPr>
              <a:spcAft>
                <a:spcPts val="600"/>
              </a:spcAft>
            </a:pPr>
            <a:r>
              <a:rPr lang="en-GB" sz="1100" dirty="0"/>
              <a:t>Example: “We need to evaluate our exam system – does it show a genuine reflection of ability?</a:t>
            </a:r>
          </a:p>
          <a:p>
            <a:pPr marL="171450" indent="-171450">
              <a:spcAft>
                <a:spcPts val="600"/>
              </a:spcAft>
              <a:buFont typeface="Arial" panose="020B0604020202020204" pitchFamily="34" charset="0"/>
              <a:buChar char="•"/>
            </a:pPr>
            <a:r>
              <a:rPr lang="en-GB" sz="1100" dirty="0"/>
              <a:t>Evaluate: Gesture with your hands as if weighing options on a scale.</a:t>
            </a:r>
          </a:p>
          <a:p>
            <a:pPr marL="171450" indent="-171450">
              <a:spcAft>
                <a:spcPts val="600"/>
              </a:spcAft>
              <a:buFont typeface="Arial" panose="020B0604020202020204" pitchFamily="34" charset="0"/>
              <a:buChar char="•"/>
            </a:pPr>
            <a:r>
              <a:rPr lang="en-GB" sz="1100" dirty="0"/>
              <a:t>Genuine: Make a sincerity gesture, placing a hand over your heart.</a:t>
            </a:r>
          </a:p>
          <a:p>
            <a:pPr marL="171450" indent="-171450">
              <a:spcAft>
                <a:spcPts val="600"/>
              </a:spcAft>
              <a:buFont typeface="Arial" panose="020B0604020202020204" pitchFamily="34" charset="0"/>
              <a:buChar char="•"/>
            </a:pPr>
            <a:r>
              <a:rPr lang="en-GB" sz="1100" dirty="0"/>
              <a:t>Reflection: Use a hand motion, like looking in a hand mirror, to signify careful consideration.</a:t>
            </a:r>
          </a:p>
        </p:txBody>
      </p:sp>
      <p:pic>
        <p:nvPicPr>
          <p:cNvPr id="6" name="Picture 5" descr="A black x on a white background&#10;&#10;Description automatically generated">
            <a:extLst>
              <a:ext uri="{FF2B5EF4-FFF2-40B4-BE49-F238E27FC236}">
                <a16:creationId xmlns:a16="http://schemas.microsoft.com/office/drawing/2014/main" id="{CBF9D9A6-DDC2-0F9E-4979-2B07E1C0092A}"/>
              </a:ext>
            </a:extLst>
          </p:cNvPr>
          <p:cNvPicPr>
            <a:picLocks noChangeAspect="1"/>
          </p:cNvPicPr>
          <p:nvPr/>
        </p:nvPicPr>
        <p:blipFill>
          <a:blip r:embed="rId4"/>
          <a:stretch>
            <a:fillRect/>
          </a:stretch>
        </p:blipFill>
        <p:spPr>
          <a:xfrm>
            <a:off x="8485384" y="6180334"/>
            <a:ext cx="495300" cy="533400"/>
          </a:xfrm>
          <a:prstGeom prst="rect">
            <a:avLst/>
          </a:prstGeom>
        </p:spPr>
      </p:pic>
    </p:spTree>
    <p:extLst>
      <p:ext uri="{BB962C8B-B14F-4D97-AF65-F5344CB8AC3E}">
        <p14:creationId xmlns:p14="http://schemas.microsoft.com/office/powerpoint/2010/main" val="274494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8FF24-90E0-3EC1-7F86-808617192EF9}"/>
              </a:ext>
            </a:extLst>
          </p:cNvPr>
          <p:cNvSpPr>
            <a:spLocks noGrp="1"/>
          </p:cNvSpPr>
          <p:nvPr>
            <p:ph type="title"/>
          </p:nvPr>
        </p:nvSpPr>
        <p:spPr>
          <a:xfrm>
            <a:off x="323528" y="1139854"/>
            <a:ext cx="7886700" cy="864096"/>
          </a:xfrm>
        </p:spPr>
        <p:txBody>
          <a:bodyPr>
            <a:normAutofit/>
          </a:bodyPr>
          <a:lstStyle/>
          <a:p>
            <a:r>
              <a:rPr lang="en-GB" sz="2800" b="1" i="1" dirty="0">
                <a:latin typeface="+mn-lt"/>
              </a:rPr>
              <a:t>Using body language for emphasis</a:t>
            </a:r>
            <a:br>
              <a:rPr lang="en-GB" sz="2800" b="1" i="1" dirty="0">
                <a:latin typeface="+mn-lt"/>
              </a:rPr>
            </a:br>
            <a:r>
              <a:rPr lang="en-GB" sz="2800" b="1" i="1" dirty="0">
                <a:latin typeface="+mn-lt"/>
              </a:rPr>
              <a:t>Reflection</a:t>
            </a:r>
          </a:p>
        </p:txBody>
      </p:sp>
      <p:sp>
        <p:nvSpPr>
          <p:cNvPr id="3" name="Date Placeholder 2">
            <a:extLst>
              <a:ext uri="{FF2B5EF4-FFF2-40B4-BE49-F238E27FC236}">
                <a16:creationId xmlns:a16="http://schemas.microsoft.com/office/drawing/2014/main" id="{B89A32F3-94F7-AC3F-36DC-8D3FBB55465F}"/>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26A35544-F3C5-F160-F2ED-CFE58D78E892}"/>
              </a:ext>
            </a:extLst>
          </p:cNvPr>
          <p:cNvSpPr>
            <a:spLocks noGrp="1"/>
          </p:cNvSpPr>
          <p:nvPr>
            <p:ph type="ftr" sz="quarter" idx="11"/>
          </p:nvPr>
        </p:nvSpPr>
        <p:spPr>
          <a:xfrm>
            <a:off x="2411760" y="6356351"/>
            <a:ext cx="326094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A0069431-E006-6CF6-5426-8D1726B8B494}"/>
              </a:ext>
            </a:extLst>
          </p:cNvPr>
          <p:cNvSpPr>
            <a:spLocks noGrp="1"/>
          </p:cNvSpPr>
          <p:nvPr>
            <p:ph type="sldNum" sz="quarter" idx="12"/>
          </p:nvPr>
        </p:nvSpPr>
        <p:spPr/>
        <p:txBody>
          <a:bodyPr/>
          <a:lstStyle/>
          <a:p>
            <a:fld id="{EFC07C4F-4DD7-4452-9CBE-7B4BC77324C7}" type="slidenum">
              <a:rPr lang="en-GB" smtClean="0"/>
              <a:t>18</a:t>
            </a:fld>
            <a:endParaRPr lang="en-GB" dirty="0"/>
          </a:p>
        </p:txBody>
      </p:sp>
      <p:sp>
        <p:nvSpPr>
          <p:cNvPr id="7" name="TextBox 6">
            <a:extLst>
              <a:ext uri="{FF2B5EF4-FFF2-40B4-BE49-F238E27FC236}">
                <a16:creationId xmlns:a16="http://schemas.microsoft.com/office/drawing/2014/main" id="{AB1F2811-7D56-9086-3D12-B8A17EC066B7}"/>
              </a:ext>
            </a:extLst>
          </p:cNvPr>
          <p:cNvSpPr txBox="1"/>
          <p:nvPr/>
        </p:nvSpPr>
        <p:spPr>
          <a:xfrm>
            <a:off x="395536" y="2204864"/>
            <a:ext cx="5102324" cy="3662541"/>
          </a:xfrm>
          <a:prstGeom prst="rect">
            <a:avLst/>
          </a:prstGeom>
          <a:noFill/>
        </p:spPr>
        <p:txBody>
          <a:bodyPr wrap="square">
            <a:spAutoFit/>
          </a:bodyPr>
          <a:lstStyle/>
          <a:p>
            <a:pPr marL="342900" indent="-342900">
              <a:spcAft>
                <a:spcPts val="600"/>
              </a:spcAft>
              <a:buFont typeface="+mj-lt"/>
              <a:buAutoNum type="arabicPeriod"/>
            </a:pPr>
            <a:r>
              <a:rPr lang="en-GB" sz="1200" dirty="0"/>
              <a:t>How did using body language help in making the meaning clear and easy to understand?</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Which body movements or gestures worked best to show different words? Why do you think so?</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Did people sometimes misunderstand the gestures? How do you think we can make sure our gestures are clear?</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How did your understanding of body language change after doing this activity? How might this knowledge help you communicate better in the future?</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How could we use what we learned about body language in this activity when presenting something, like an argument or idea, to a group of people? Which gestures do you think might be most important to use?</a:t>
            </a:r>
          </a:p>
        </p:txBody>
      </p:sp>
      <p:pic>
        <p:nvPicPr>
          <p:cNvPr id="8" name="Picture 7">
            <a:extLst>
              <a:ext uri="{FF2B5EF4-FFF2-40B4-BE49-F238E27FC236}">
                <a16:creationId xmlns:a16="http://schemas.microsoft.com/office/drawing/2014/main" id="{3E3C5B29-5447-7EE7-CABD-33D8BA6A8A2B}"/>
              </a:ext>
            </a:extLst>
          </p:cNvPr>
          <p:cNvPicPr>
            <a:picLocks noChangeAspect="1"/>
          </p:cNvPicPr>
          <p:nvPr/>
        </p:nvPicPr>
        <p:blipFill>
          <a:blip r:embed="rId2"/>
          <a:stretch>
            <a:fillRect/>
          </a:stretch>
        </p:blipFill>
        <p:spPr>
          <a:xfrm>
            <a:off x="6550712" y="1772816"/>
            <a:ext cx="1632847" cy="1856525"/>
          </a:xfrm>
          <a:prstGeom prst="rect">
            <a:avLst/>
          </a:prstGeom>
        </p:spPr>
      </p:pic>
      <p:pic>
        <p:nvPicPr>
          <p:cNvPr id="10" name="Picture 9">
            <a:extLst>
              <a:ext uri="{FF2B5EF4-FFF2-40B4-BE49-F238E27FC236}">
                <a16:creationId xmlns:a16="http://schemas.microsoft.com/office/drawing/2014/main" id="{692FDB3D-1A72-0CD8-FB45-A54F66FE6D6D}"/>
              </a:ext>
            </a:extLst>
          </p:cNvPr>
          <p:cNvPicPr>
            <a:picLocks noChangeAspect="1"/>
          </p:cNvPicPr>
          <p:nvPr/>
        </p:nvPicPr>
        <p:blipFill>
          <a:blip r:embed="rId3"/>
          <a:stretch>
            <a:fillRect/>
          </a:stretch>
        </p:blipFill>
        <p:spPr>
          <a:xfrm>
            <a:off x="6577382" y="4127125"/>
            <a:ext cx="1791730" cy="1800142"/>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F3AAE46D-A78C-CB12-AB2B-F98EC80AB311}"/>
              </a:ext>
            </a:extLst>
          </p:cNvPr>
          <p:cNvPicPr>
            <a:picLocks noChangeAspect="1"/>
          </p:cNvPicPr>
          <p:nvPr/>
        </p:nvPicPr>
        <p:blipFill>
          <a:blip r:embed="rId4"/>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117201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A119-D299-1B41-F9B2-75F40FEB7173}"/>
              </a:ext>
            </a:extLst>
          </p:cNvPr>
          <p:cNvSpPr>
            <a:spLocks noGrp="1"/>
          </p:cNvSpPr>
          <p:nvPr>
            <p:ph type="title"/>
          </p:nvPr>
        </p:nvSpPr>
        <p:spPr>
          <a:xfrm>
            <a:off x="323528" y="1113169"/>
            <a:ext cx="7886700" cy="576064"/>
          </a:xfrm>
        </p:spPr>
        <p:txBody>
          <a:bodyPr/>
          <a:lstStyle/>
          <a:p>
            <a:r>
              <a:rPr lang="en-GB" b="1" i="1" dirty="0">
                <a:latin typeface="+mn-lt"/>
              </a:rPr>
              <a:t>Pause for effect</a:t>
            </a:r>
          </a:p>
        </p:txBody>
      </p:sp>
      <p:sp>
        <p:nvSpPr>
          <p:cNvPr id="3" name="Date Placeholder 2">
            <a:extLst>
              <a:ext uri="{FF2B5EF4-FFF2-40B4-BE49-F238E27FC236}">
                <a16:creationId xmlns:a16="http://schemas.microsoft.com/office/drawing/2014/main" id="{641020EC-C391-5AAE-B716-09168CE2AA4D}"/>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C3168BC6-32F0-426C-23EB-E6267DB225A1}"/>
              </a:ext>
            </a:extLst>
          </p:cNvPr>
          <p:cNvSpPr>
            <a:spLocks noGrp="1"/>
          </p:cNvSpPr>
          <p:nvPr>
            <p:ph type="ftr" sz="quarter" idx="11"/>
          </p:nvPr>
        </p:nvSpPr>
        <p:spPr>
          <a:xfrm>
            <a:off x="2411760" y="6356351"/>
            <a:ext cx="341738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BBE8E2AD-4855-B38E-B43E-071BEBD08470}"/>
              </a:ext>
            </a:extLst>
          </p:cNvPr>
          <p:cNvSpPr>
            <a:spLocks noGrp="1"/>
          </p:cNvSpPr>
          <p:nvPr>
            <p:ph type="sldNum" sz="quarter" idx="12"/>
          </p:nvPr>
        </p:nvSpPr>
        <p:spPr/>
        <p:txBody>
          <a:bodyPr/>
          <a:lstStyle/>
          <a:p>
            <a:fld id="{EFC07C4F-4DD7-4452-9CBE-7B4BC77324C7}" type="slidenum">
              <a:rPr lang="en-GB" smtClean="0"/>
              <a:t>19</a:t>
            </a:fld>
            <a:endParaRPr lang="en-GB" dirty="0"/>
          </a:p>
        </p:txBody>
      </p:sp>
      <p:sp>
        <p:nvSpPr>
          <p:cNvPr id="7" name="TextBox 6">
            <a:extLst>
              <a:ext uri="{FF2B5EF4-FFF2-40B4-BE49-F238E27FC236}">
                <a16:creationId xmlns:a16="http://schemas.microsoft.com/office/drawing/2014/main" id="{35D776DD-E762-8067-DE13-204AB35A77E8}"/>
              </a:ext>
            </a:extLst>
          </p:cNvPr>
          <p:cNvSpPr txBox="1"/>
          <p:nvPr/>
        </p:nvSpPr>
        <p:spPr>
          <a:xfrm>
            <a:off x="514202" y="4624968"/>
            <a:ext cx="2670292" cy="738664"/>
          </a:xfrm>
          <a:prstGeom prst="rect">
            <a:avLst/>
          </a:prstGeom>
          <a:solidFill>
            <a:srgbClr val="FED40B"/>
          </a:solidFill>
        </p:spPr>
        <p:txBody>
          <a:bodyPr wrap="square">
            <a:spAutoFit/>
          </a:bodyPr>
          <a:lstStyle/>
          <a:p>
            <a:pPr algn="ctr"/>
            <a:r>
              <a:rPr lang="en-GB" sz="1400" dirty="0"/>
              <a:t>"Unleash the power of unity; it's in our collective actions that change begins."</a:t>
            </a:r>
          </a:p>
        </p:txBody>
      </p:sp>
      <p:sp>
        <p:nvSpPr>
          <p:cNvPr id="12" name="TextBox 11">
            <a:extLst>
              <a:ext uri="{FF2B5EF4-FFF2-40B4-BE49-F238E27FC236}">
                <a16:creationId xmlns:a16="http://schemas.microsoft.com/office/drawing/2014/main" id="{F2B21211-C962-C919-4B19-792ACFA55F64}"/>
              </a:ext>
            </a:extLst>
          </p:cNvPr>
          <p:cNvSpPr txBox="1"/>
          <p:nvPr/>
        </p:nvSpPr>
        <p:spPr>
          <a:xfrm>
            <a:off x="5829142" y="3235650"/>
            <a:ext cx="2670292" cy="523220"/>
          </a:xfrm>
          <a:prstGeom prst="rect">
            <a:avLst/>
          </a:prstGeom>
          <a:solidFill>
            <a:srgbClr val="FED40B"/>
          </a:solidFill>
        </p:spPr>
        <p:txBody>
          <a:bodyPr wrap="square" lIns="91440" tIns="45720" rIns="91440" bIns="45720" anchor="t">
            <a:spAutoFit/>
          </a:bodyPr>
          <a:lstStyle/>
          <a:p>
            <a:pPr algn="ctr"/>
            <a:r>
              <a:rPr lang="en-GB" sz="1400" b="0" i="0" dirty="0">
                <a:effectLst/>
              </a:rPr>
              <a:t>"In a noisy world find moments of silence</a:t>
            </a:r>
            <a:r>
              <a:rPr lang="en-GB" sz="1400" dirty="0"/>
              <a:t> </a:t>
            </a:r>
            <a:r>
              <a:rPr lang="en-GB" sz="1400" b="0" i="0" dirty="0">
                <a:effectLst/>
              </a:rPr>
              <a:t>to hear your inner voice</a:t>
            </a:r>
            <a:r>
              <a:rPr lang="en-GB" sz="1400" dirty="0"/>
              <a:t>."</a:t>
            </a:r>
          </a:p>
        </p:txBody>
      </p:sp>
      <p:sp>
        <p:nvSpPr>
          <p:cNvPr id="13" name="TextBox 12">
            <a:extLst>
              <a:ext uri="{FF2B5EF4-FFF2-40B4-BE49-F238E27FC236}">
                <a16:creationId xmlns:a16="http://schemas.microsoft.com/office/drawing/2014/main" id="{995E83BC-42CC-9ED1-0567-3DF52E301C0B}"/>
              </a:ext>
            </a:extLst>
          </p:cNvPr>
          <p:cNvSpPr txBox="1"/>
          <p:nvPr/>
        </p:nvSpPr>
        <p:spPr>
          <a:xfrm>
            <a:off x="5004048" y="4493191"/>
            <a:ext cx="2670292" cy="738664"/>
          </a:xfrm>
          <a:prstGeom prst="rect">
            <a:avLst/>
          </a:prstGeom>
          <a:solidFill>
            <a:srgbClr val="C3D821"/>
          </a:solidFill>
        </p:spPr>
        <p:txBody>
          <a:bodyPr wrap="square">
            <a:spAutoFit/>
          </a:bodyPr>
          <a:lstStyle/>
          <a:p>
            <a:pPr algn="ctr"/>
            <a:r>
              <a:rPr lang="en-GB" sz="1400" b="0" i="0" dirty="0">
                <a:effectLst/>
              </a:rPr>
              <a:t>"Equality isn't just a term; it's the heartbeat of a society where everyone counts."</a:t>
            </a:r>
            <a:endParaRPr lang="en-GB" sz="1400" dirty="0"/>
          </a:p>
        </p:txBody>
      </p:sp>
      <p:sp>
        <p:nvSpPr>
          <p:cNvPr id="15" name="TextBox 14">
            <a:extLst>
              <a:ext uri="{FF2B5EF4-FFF2-40B4-BE49-F238E27FC236}">
                <a16:creationId xmlns:a16="http://schemas.microsoft.com/office/drawing/2014/main" id="{62B1421F-8337-9A00-F1FF-5385BBF30FAF}"/>
              </a:ext>
            </a:extLst>
          </p:cNvPr>
          <p:cNvSpPr txBox="1"/>
          <p:nvPr/>
        </p:nvSpPr>
        <p:spPr>
          <a:xfrm>
            <a:off x="1849348" y="3339254"/>
            <a:ext cx="2520280" cy="738664"/>
          </a:xfrm>
          <a:prstGeom prst="rect">
            <a:avLst/>
          </a:prstGeom>
          <a:solidFill>
            <a:srgbClr val="F58A1D"/>
          </a:solidFill>
        </p:spPr>
        <p:txBody>
          <a:bodyPr wrap="square">
            <a:spAutoFit/>
          </a:bodyPr>
          <a:lstStyle/>
          <a:p>
            <a:pPr algn="ctr"/>
            <a:r>
              <a:rPr lang="en-GB" sz="1400" dirty="0"/>
              <a:t>"In a changing climate, we need to pause and reflect on our impact."</a:t>
            </a:r>
          </a:p>
        </p:txBody>
      </p:sp>
      <p:sp>
        <p:nvSpPr>
          <p:cNvPr id="16" name="Rectangle 15">
            <a:extLst>
              <a:ext uri="{FF2B5EF4-FFF2-40B4-BE49-F238E27FC236}">
                <a16:creationId xmlns:a16="http://schemas.microsoft.com/office/drawing/2014/main" id="{17D9EB71-EFEE-6D19-23FC-DBDA79560AEA}"/>
              </a:ext>
            </a:extLst>
          </p:cNvPr>
          <p:cNvSpPr/>
          <p:nvPr/>
        </p:nvSpPr>
        <p:spPr>
          <a:xfrm>
            <a:off x="395536" y="1689232"/>
            <a:ext cx="8399217" cy="1219059"/>
          </a:xfrm>
          <a:prstGeom prst="rect">
            <a:avLst/>
          </a:prstGeom>
          <a:solidFill>
            <a:schemeClr val="bg1"/>
          </a:solidFill>
          <a:ln w="28575">
            <a:solidFill>
              <a:srgbClr val="E4141E"/>
            </a:solidFill>
          </a:ln>
        </p:spPr>
        <p:style>
          <a:lnRef idx="2">
            <a:schemeClr val="accent1">
              <a:shade val="15000"/>
            </a:schemeClr>
          </a:lnRef>
          <a:fillRef idx="1">
            <a:schemeClr val="accent1"/>
          </a:fillRef>
          <a:effectRef idx="0">
            <a:schemeClr val="accent1"/>
          </a:effectRef>
          <a:fontRef idx="minor">
            <a:schemeClr val="lt1"/>
          </a:fontRef>
        </p:style>
        <p:txBody>
          <a:bodyPr lIns="91440" tIns="72000" rIns="91440" bIns="108000" rtlCol="0" anchor="t"/>
          <a:lstStyle/>
          <a:p>
            <a:r>
              <a:rPr lang="en-GB" sz="1200" dirty="0">
                <a:solidFill>
                  <a:schemeClr val="tx1"/>
                </a:solidFill>
              </a:rPr>
              <a:t>Don’t be afraid of a little bit of silence… sometimes, it can be very effective in making an impact on your audience. Using a pause can:</a:t>
            </a:r>
          </a:p>
          <a:p>
            <a:pPr marL="171450" indent="-171450">
              <a:buFont typeface="Arial" panose="020B0604020202020204" pitchFamily="34" charset="0"/>
              <a:buChar char="•"/>
            </a:pPr>
            <a:r>
              <a:rPr lang="en-GB" sz="1200" b="1" i="1" dirty="0">
                <a:solidFill>
                  <a:schemeClr val="tx1"/>
                </a:solidFill>
              </a:rPr>
              <a:t>Create emphasis </a:t>
            </a:r>
            <a:r>
              <a:rPr lang="en-GB" sz="1200" dirty="0">
                <a:solidFill>
                  <a:schemeClr val="tx1"/>
                </a:solidFill>
              </a:rPr>
              <a:t>by</a:t>
            </a:r>
            <a:r>
              <a:rPr lang="en-GB" sz="1200" b="1" i="1" dirty="0">
                <a:solidFill>
                  <a:schemeClr val="tx1"/>
                </a:solidFill>
              </a:rPr>
              <a:t> </a:t>
            </a:r>
            <a:r>
              <a:rPr lang="en-GB" sz="1200" dirty="0">
                <a:solidFill>
                  <a:schemeClr val="tx1"/>
                </a:solidFill>
              </a:rPr>
              <a:t>highlighting specific words or phrases, emphasising their importance or significance.</a:t>
            </a:r>
          </a:p>
          <a:p>
            <a:pPr marL="171450" indent="-171450">
              <a:buFont typeface="Arial" panose="020B0604020202020204" pitchFamily="34" charset="0"/>
              <a:buChar char="•"/>
            </a:pPr>
            <a:r>
              <a:rPr lang="en-GB" sz="1200" b="1" i="1" dirty="0">
                <a:solidFill>
                  <a:schemeClr val="tx1"/>
                </a:solidFill>
              </a:rPr>
              <a:t>Help understanding </a:t>
            </a:r>
            <a:r>
              <a:rPr lang="en-GB" sz="1200" dirty="0">
                <a:solidFill>
                  <a:schemeClr val="tx1"/>
                </a:solidFill>
              </a:rPr>
              <a:t>by</a:t>
            </a:r>
            <a:r>
              <a:rPr lang="en-GB" sz="1200" b="1" dirty="0">
                <a:solidFill>
                  <a:schemeClr val="tx1"/>
                </a:solidFill>
              </a:rPr>
              <a:t> </a:t>
            </a:r>
            <a:r>
              <a:rPr lang="en-GB" sz="1200" dirty="0">
                <a:solidFill>
                  <a:schemeClr val="tx1"/>
                </a:solidFill>
              </a:rPr>
              <a:t>providing moments for the audience to process information, improving understanding and retention.</a:t>
            </a:r>
          </a:p>
          <a:p>
            <a:pPr marL="171450" indent="-171450">
              <a:buFont typeface="Arial" panose="020B0604020202020204" pitchFamily="34" charset="0"/>
              <a:buChar char="•"/>
            </a:pPr>
            <a:r>
              <a:rPr lang="en-GB" sz="1200" b="1" i="1" dirty="0">
                <a:solidFill>
                  <a:schemeClr val="tx1"/>
                </a:solidFill>
              </a:rPr>
              <a:t>Add drama</a:t>
            </a:r>
            <a:r>
              <a:rPr lang="en-GB" sz="1200" dirty="0">
                <a:solidFill>
                  <a:schemeClr val="tx1"/>
                </a:solidFill>
              </a:rPr>
              <a:t> by creating suspense or anticipation.</a:t>
            </a:r>
          </a:p>
          <a:p>
            <a:pPr marL="171450" indent="-171450">
              <a:buFont typeface="Arial" panose="020B0604020202020204" pitchFamily="34" charset="0"/>
              <a:buChar char="•"/>
            </a:pPr>
            <a:r>
              <a:rPr lang="en-GB" sz="1200" b="1" i="1" dirty="0">
                <a:solidFill>
                  <a:schemeClr val="tx1"/>
                </a:solidFill>
              </a:rPr>
              <a:t>Show confidence and authority </a:t>
            </a:r>
            <a:r>
              <a:rPr lang="en-GB" sz="1200" dirty="0">
                <a:solidFill>
                  <a:schemeClr val="tx1"/>
                </a:solidFill>
              </a:rPr>
              <a:t>by making the speaker sound composed and prepared, therefore trustworthy.</a:t>
            </a:r>
            <a:endParaRPr lang="en-GB" sz="1200" b="1" i="1" dirty="0">
              <a:solidFill>
                <a:schemeClr val="tx1"/>
              </a:solidFill>
            </a:endParaRPr>
          </a:p>
          <a:p>
            <a:endParaRPr lang="en-GB" sz="1200" dirty="0">
              <a:solidFill>
                <a:schemeClr val="tx1"/>
              </a:solidFill>
            </a:endParaRPr>
          </a:p>
        </p:txBody>
      </p:sp>
      <p:sp>
        <p:nvSpPr>
          <p:cNvPr id="17" name="Rectangle 16">
            <a:extLst>
              <a:ext uri="{FF2B5EF4-FFF2-40B4-BE49-F238E27FC236}">
                <a16:creationId xmlns:a16="http://schemas.microsoft.com/office/drawing/2014/main" id="{DB54324B-40E0-C42A-1163-0F4737CBBFA6}"/>
              </a:ext>
            </a:extLst>
          </p:cNvPr>
          <p:cNvSpPr/>
          <p:nvPr/>
        </p:nvSpPr>
        <p:spPr>
          <a:xfrm>
            <a:off x="514202" y="5661248"/>
            <a:ext cx="8142387" cy="438424"/>
          </a:xfrm>
          <a:prstGeom prst="rect">
            <a:avLst/>
          </a:prstGeom>
          <a:solidFill>
            <a:srgbClr val="E414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i="1" dirty="0"/>
              <a:t>Where might we add pauses to these sentence to create an impact?</a:t>
            </a:r>
            <a:br>
              <a:rPr lang="en-GB" sz="1200" b="1" i="1" dirty="0"/>
            </a:br>
            <a:r>
              <a:rPr lang="en-GB" sz="1200" b="1" i="1" dirty="0"/>
              <a:t>Discuss together, have a go individually or in pairs/groups, experiment with different pauses and the effects they create. </a:t>
            </a:r>
          </a:p>
        </p:txBody>
      </p:sp>
      <p:pic>
        <p:nvPicPr>
          <p:cNvPr id="14" name="Picture 13">
            <a:extLst>
              <a:ext uri="{FF2B5EF4-FFF2-40B4-BE49-F238E27FC236}">
                <a16:creationId xmlns:a16="http://schemas.microsoft.com/office/drawing/2014/main" id="{48C0AA12-724D-D283-5A22-D253BE4748B3}"/>
              </a:ext>
            </a:extLst>
          </p:cNvPr>
          <p:cNvPicPr>
            <a:picLocks noChangeAspect="1"/>
          </p:cNvPicPr>
          <p:nvPr/>
        </p:nvPicPr>
        <p:blipFill>
          <a:blip r:embed="rId3"/>
          <a:stretch>
            <a:fillRect/>
          </a:stretch>
        </p:blipFill>
        <p:spPr>
          <a:xfrm>
            <a:off x="679895" y="3064681"/>
            <a:ext cx="1039866" cy="1158400"/>
          </a:xfrm>
          <a:prstGeom prst="rect">
            <a:avLst/>
          </a:prstGeom>
        </p:spPr>
      </p:pic>
      <p:pic>
        <p:nvPicPr>
          <p:cNvPr id="18" name="Picture 17">
            <a:extLst>
              <a:ext uri="{FF2B5EF4-FFF2-40B4-BE49-F238E27FC236}">
                <a16:creationId xmlns:a16="http://schemas.microsoft.com/office/drawing/2014/main" id="{D8D0B820-48C4-3856-B1F9-4CAC55F8C7BE}"/>
              </a:ext>
            </a:extLst>
          </p:cNvPr>
          <p:cNvPicPr>
            <a:picLocks noChangeAspect="1"/>
          </p:cNvPicPr>
          <p:nvPr/>
        </p:nvPicPr>
        <p:blipFill>
          <a:blip r:embed="rId4"/>
          <a:stretch>
            <a:fillRect/>
          </a:stretch>
        </p:blipFill>
        <p:spPr>
          <a:xfrm>
            <a:off x="7688309" y="4319084"/>
            <a:ext cx="1261303" cy="1085485"/>
          </a:xfrm>
          <a:prstGeom prst="rect">
            <a:avLst/>
          </a:prstGeom>
        </p:spPr>
      </p:pic>
      <p:pic>
        <p:nvPicPr>
          <p:cNvPr id="20" name="Picture 19">
            <a:extLst>
              <a:ext uri="{FF2B5EF4-FFF2-40B4-BE49-F238E27FC236}">
                <a16:creationId xmlns:a16="http://schemas.microsoft.com/office/drawing/2014/main" id="{5A4F5EE6-23B3-735D-F495-29C0A4EA56A5}"/>
              </a:ext>
            </a:extLst>
          </p:cNvPr>
          <p:cNvPicPr>
            <a:picLocks noChangeAspect="1"/>
          </p:cNvPicPr>
          <p:nvPr/>
        </p:nvPicPr>
        <p:blipFill>
          <a:blip r:embed="rId5"/>
          <a:stretch>
            <a:fillRect/>
          </a:stretch>
        </p:blipFill>
        <p:spPr>
          <a:xfrm>
            <a:off x="3352305" y="4632916"/>
            <a:ext cx="1139313" cy="632289"/>
          </a:xfrm>
          <a:prstGeom prst="rect">
            <a:avLst/>
          </a:prstGeom>
        </p:spPr>
      </p:pic>
      <p:pic>
        <p:nvPicPr>
          <p:cNvPr id="22" name="Picture 21">
            <a:extLst>
              <a:ext uri="{FF2B5EF4-FFF2-40B4-BE49-F238E27FC236}">
                <a16:creationId xmlns:a16="http://schemas.microsoft.com/office/drawing/2014/main" id="{7B467EB8-6366-91A6-5EFA-AA40DA1CDB3B}"/>
              </a:ext>
            </a:extLst>
          </p:cNvPr>
          <p:cNvPicPr>
            <a:picLocks noChangeAspect="1"/>
          </p:cNvPicPr>
          <p:nvPr/>
        </p:nvPicPr>
        <p:blipFill>
          <a:blip r:embed="rId6"/>
          <a:stretch>
            <a:fillRect/>
          </a:stretch>
        </p:blipFill>
        <p:spPr>
          <a:xfrm>
            <a:off x="4888933" y="3064681"/>
            <a:ext cx="816631" cy="1017328"/>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186D5256-C431-CD4F-F610-4D9406E1AED2}"/>
              </a:ext>
            </a:extLst>
          </p:cNvPr>
          <p:cNvPicPr>
            <a:picLocks noChangeAspect="1"/>
          </p:cNvPicPr>
          <p:nvPr/>
        </p:nvPicPr>
        <p:blipFill>
          <a:blip r:embed="rId7"/>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757000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7"/>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endParaRPr lang="en-GB" dirty="0"/>
          </a:p>
        </p:txBody>
      </p:sp>
      <p:sp>
        <p:nvSpPr>
          <p:cNvPr id="4" name="Footer Placeholder 3"/>
          <p:cNvSpPr>
            <a:spLocks noGrp="1"/>
          </p:cNvSpPr>
          <p:nvPr>
            <p:ph type="ftr" sz="quarter" idx="11"/>
          </p:nvPr>
        </p:nvSpPr>
        <p:spPr>
          <a:xfrm>
            <a:off x="2411760" y="6356351"/>
            <a:ext cx="3672408" cy="365125"/>
          </a:xfrm>
        </p:spPr>
        <p:txBody>
          <a:bodyPr/>
          <a:lstStyle/>
          <a:p>
            <a:r>
              <a:rPr lang="en-GB" dirty="0"/>
              <a:t>ESB-RES-C238</a:t>
            </a:r>
          </a:p>
          <a:p>
            <a:r>
              <a:rPr lang="en-GB" dirty="0"/>
              <a:t>L1G2-Speech to Inform-3.3-PPT-Looking and sounding persuasive</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dirty="0"/>
          </a:p>
        </p:txBody>
      </p:sp>
      <p:graphicFrame>
        <p:nvGraphicFramePr>
          <p:cNvPr id="7" name="Table 6">
            <a:extLst>
              <a:ext uri="{FF2B5EF4-FFF2-40B4-BE49-F238E27FC236}">
                <a16:creationId xmlns:a16="http://schemas.microsoft.com/office/drawing/2014/main" id="{FBEFCBF9-F759-E16F-DB43-A428665D5CE6}"/>
              </a:ext>
            </a:extLst>
          </p:cNvPr>
          <p:cNvGraphicFramePr>
            <a:graphicFrameLocks noGrp="1"/>
          </p:cNvGraphicFramePr>
          <p:nvPr>
            <p:extLst>
              <p:ext uri="{D42A27DB-BD31-4B8C-83A1-F6EECF244321}">
                <p14:modId xmlns:p14="http://schemas.microsoft.com/office/powerpoint/2010/main" val="1923869374"/>
              </p:ext>
            </p:extLst>
          </p:nvPr>
        </p:nvGraphicFramePr>
        <p:xfrm>
          <a:off x="467544" y="1916832"/>
          <a:ext cx="8297674" cy="3578972"/>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 Prepare an argument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b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b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lnSpc>
                          <a:spcPts val="1210"/>
                        </a:lnSpc>
                        <a:spcBef>
                          <a:spcPts val="100"/>
                        </a:spcBef>
                        <a:spcAft>
                          <a:spcPts val="800"/>
                        </a:spcAft>
                      </a:pPr>
                      <a:r>
                        <a:rPr lang="en-GB" sz="1000" b="1" dirty="0">
                          <a:effectLst/>
                          <a:latin typeface="Calibri" panose="020F0502020204030204" pitchFamily="34" charset="0"/>
                          <a:ea typeface="Times New Roman" panose="02020603050405020304" pitchFamily="18" charset="0"/>
                          <a:cs typeface="Calibri" panose="020F0502020204030204" pitchFamily="34" charset="0"/>
                        </a:rPr>
                        <a:t>Voice and Speech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solidFill>
                      <a:srgbClr val="C2D721">
                        <a:alpha val="20000"/>
                      </a:srgbClr>
                    </a:solidFill>
                  </a:tcPr>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There is clear or audible voice, with some hesitation.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a:ea typeface="Times New Roman" panose="02020603050405020304" pitchFamily="18" charset="0"/>
                          <a:cs typeface="Calibri"/>
                        </a:rPr>
                        <a:t>Standard English is mostly used.</a:t>
                      </a:r>
                      <a:endParaRPr lang="en-GB" sz="900" b="0" dirty="0">
                        <a:effectLst/>
                        <a:latin typeface="Times New Roman"/>
                        <a:ea typeface="Calibri" panose="020F0502020204030204" pitchFamily="34" charset="0"/>
                        <a:cs typeface="Calibri"/>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some hesitation.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a:ea typeface="Times New Roman" panose="02020603050405020304" pitchFamily="18" charset="0"/>
                          <a:cs typeface="Times New Roman"/>
                        </a:rPr>
                        <a:t>Standard English is mostly used.</a:t>
                      </a:r>
                      <a:endParaRPr lang="en-GB" sz="900" b="0" dirty="0">
                        <a:effectLst/>
                        <a:latin typeface="Times New Roman"/>
                        <a:ea typeface="Calibri" panose="020F0502020204030204" pitchFamily="34" charset="0"/>
                        <a:cs typeface="Times New Roman"/>
                      </a:endParaRPr>
                    </a:p>
                    <a:p>
                      <a:pPr algn="l">
                        <a:lnSpc>
                          <a:spcPct val="107000"/>
                        </a:lnSpc>
                        <a:spcBef>
                          <a:spcPts val="100"/>
                        </a:spcBef>
                        <a:spcAft>
                          <a:spcPts val="800"/>
                        </a:spcAft>
                      </a:pP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and there is some use of pause. </a:t>
                      </a:r>
                      <a:endParaRPr lang="en-GB" sz="9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a:ea typeface="Times New Roman" panose="02020603050405020304" pitchFamily="18" charset="0"/>
                          <a:cs typeface="Times New Roman"/>
                        </a:rPr>
                        <a:t>Standard English is used throughout.</a:t>
                      </a:r>
                      <a:endParaRPr lang="en-GB" sz="900" b="0" dirty="0">
                        <a:effectLst/>
                        <a:latin typeface="Times New Roman"/>
                        <a:ea typeface="Calibri" panose="020F0502020204030204" pitchFamily="34" charset="0"/>
                        <a:cs typeface="Times New Roman"/>
                      </a:endParaRPr>
                    </a:p>
                    <a:p>
                      <a:pPr algn="l">
                        <a:lnSpc>
                          <a:spcPct val="107000"/>
                        </a:lnSpc>
                        <a:spcBef>
                          <a:spcPts val="100"/>
                        </a:spcBef>
                        <a:spcAft>
                          <a:spcPts val="800"/>
                        </a:spcAft>
                      </a:pP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Content is </a:t>
                      </a:r>
                      <a:r>
                        <a:rPr lang="en-GB" sz="9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well-</a:t>
                      </a: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paced, and there is regular use of pause.</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dirty="0"/>
                        <a:t>There is clear and audible voice, </a:t>
                      </a:r>
                      <a:r>
                        <a:rPr lang="en-GB" sz="900" dirty="0">
                          <a:solidFill>
                            <a:srgbClr val="FF0000"/>
                          </a:solidFill>
                        </a:rPr>
                        <a:t>with variations in pace, argument, and volume</a:t>
                      </a:r>
                      <a:r>
                        <a:rPr lang="en-GB" sz="900" dirty="0"/>
                        <a:t>. Content is </a:t>
                      </a:r>
                      <a:r>
                        <a:rPr lang="en-GB" sz="900" dirty="0">
                          <a:solidFill>
                            <a:srgbClr val="FF0000"/>
                          </a:solidFill>
                        </a:rPr>
                        <a:t>sensitively</a:t>
                      </a:r>
                      <a:r>
                        <a:rPr lang="en-GB" sz="900" dirty="0"/>
                        <a:t>-paced, with a regular use of pause. </a:t>
                      </a: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confidently used throughout.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extLst>
                  <a:ext uri="{0D108BD9-81ED-4DB2-BD59-A6C34878D82A}">
                    <a16:rowId xmlns:a16="http://schemas.microsoft.com/office/drawing/2014/main" val="1213575506"/>
                  </a:ext>
                </a:extLst>
              </a:tr>
              <a:tr h="1414283">
                <a:tc>
                  <a:txBody>
                    <a:bodyPr/>
                    <a:lstStyle/>
                    <a:p>
                      <a:pPr algn="ctr">
                        <a:lnSpc>
                          <a:spcPts val="1210"/>
                        </a:lnSpc>
                        <a:spcBef>
                          <a:spcPts val="100"/>
                        </a:spcBef>
                        <a:spcAft>
                          <a:spcPts val="800"/>
                        </a:spcAft>
                      </a:pPr>
                      <a:r>
                        <a:rPr lang="en-GB" sz="1000" b="1" dirty="0">
                          <a:effectLst/>
                          <a:latin typeface="Calibri" panose="020F0502020204030204" pitchFamily="34" charset="0"/>
                          <a:ea typeface="Times New Roman" panose="02020603050405020304" pitchFamily="18" charset="0"/>
                          <a:cs typeface="Calibri" panose="020F0502020204030204" pitchFamily="34" charset="0"/>
                        </a:rPr>
                        <a:t>Audience Awareness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solidFill>
                      <a:srgbClr val="C2D721">
                        <a:alpha val="20000"/>
                      </a:srgbClr>
                    </a:solidFill>
                  </a:tcPr>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There is some eye contact with the assessor and/or the group at the beginning and end of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some eye contact with the assessor and/or the group throughout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900" b="0" dirty="0">
                          <a:solidFill>
                            <a:srgbClr val="E4141E"/>
                          </a:solidFill>
                          <a:effectLst/>
                          <a:latin typeface="Calibri" panose="020F0502020204030204" pitchFamily="34" charset="0"/>
                          <a:ea typeface="Times New Roman" panose="02020603050405020304" pitchFamily="18" charset="0"/>
                          <a:cs typeface="Times New Roman" panose="02020603050405020304" pitchFamily="18" charset="0"/>
                        </a:rPr>
                        <a:t>regular eye contact with the assessor and some of the group </a:t>
                      </a: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throughout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regular eye contact with the assessor and all of the group throughout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regular and confident eye contact with the assessor and all of the group throughout the speech.</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extLst>
                  <a:ext uri="{0D108BD9-81ED-4DB2-BD59-A6C34878D82A}">
                    <a16:rowId xmlns:a16="http://schemas.microsoft.com/office/drawing/2014/main" val="2330834769"/>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3A85BE2E-DADD-DE61-B529-1D2977515413}"/>
              </a:ext>
            </a:extLst>
          </p:cNvPr>
          <p:cNvPicPr>
            <a:picLocks noChangeAspect="1"/>
          </p:cNvPicPr>
          <p:nvPr/>
        </p:nvPicPr>
        <p:blipFill>
          <a:blip r:embed="rId2"/>
          <a:stretch>
            <a:fillRect/>
          </a:stretch>
        </p:blipFill>
        <p:spPr>
          <a:xfrm>
            <a:off x="8523912" y="6218862"/>
            <a:ext cx="495300" cy="533400"/>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A119-D299-1B41-F9B2-75F40FEB7173}"/>
              </a:ext>
            </a:extLst>
          </p:cNvPr>
          <p:cNvSpPr>
            <a:spLocks noGrp="1"/>
          </p:cNvSpPr>
          <p:nvPr>
            <p:ph type="title"/>
          </p:nvPr>
        </p:nvSpPr>
        <p:spPr>
          <a:xfrm>
            <a:off x="323528" y="1113169"/>
            <a:ext cx="7886700" cy="576064"/>
          </a:xfrm>
        </p:spPr>
        <p:txBody>
          <a:bodyPr/>
          <a:lstStyle/>
          <a:p>
            <a:r>
              <a:rPr lang="en-GB" b="1" i="1" dirty="0">
                <a:latin typeface="+mn-lt"/>
              </a:rPr>
              <a:t>Pause for effect</a:t>
            </a:r>
          </a:p>
        </p:txBody>
      </p:sp>
      <p:sp>
        <p:nvSpPr>
          <p:cNvPr id="3" name="Date Placeholder 2">
            <a:extLst>
              <a:ext uri="{FF2B5EF4-FFF2-40B4-BE49-F238E27FC236}">
                <a16:creationId xmlns:a16="http://schemas.microsoft.com/office/drawing/2014/main" id="{641020EC-C391-5AAE-B716-09168CE2AA4D}"/>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C3168BC6-32F0-426C-23EB-E6267DB225A1}"/>
              </a:ext>
            </a:extLst>
          </p:cNvPr>
          <p:cNvSpPr>
            <a:spLocks noGrp="1"/>
          </p:cNvSpPr>
          <p:nvPr>
            <p:ph type="ftr" sz="quarter" idx="11"/>
          </p:nvPr>
        </p:nvSpPr>
        <p:spPr>
          <a:xfrm>
            <a:off x="2411760" y="6356351"/>
            <a:ext cx="341738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BBE8E2AD-4855-B38E-B43E-071BEBD08470}"/>
              </a:ext>
            </a:extLst>
          </p:cNvPr>
          <p:cNvSpPr>
            <a:spLocks noGrp="1"/>
          </p:cNvSpPr>
          <p:nvPr>
            <p:ph type="sldNum" sz="quarter" idx="12"/>
          </p:nvPr>
        </p:nvSpPr>
        <p:spPr/>
        <p:txBody>
          <a:bodyPr/>
          <a:lstStyle/>
          <a:p>
            <a:fld id="{EFC07C4F-4DD7-4452-9CBE-7B4BC77324C7}" type="slidenum">
              <a:rPr lang="en-GB" smtClean="0"/>
              <a:t>20</a:t>
            </a:fld>
            <a:endParaRPr lang="en-GB" dirty="0"/>
          </a:p>
        </p:txBody>
      </p:sp>
      <p:sp>
        <p:nvSpPr>
          <p:cNvPr id="7" name="TextBox 6">
            <a:extLst>
              <a:ext uri="{FF2B5EF4-FFF2-40B4-BE49-F238E27FC236}">
                <a16:creationId xmlns:a16="http://schemas.microsoft.com/office/drawing/2014/main" id="{35D776DD-E762-8067-DE13-204AB35A77E8}"/>
              </a:ext>
            </a:extLst>
          </p:cNvPr>
          <p:cNvSpPr txBox="1"/>
          <p:nvPr/>
        </p:nvSpPr>
        <p:spPr>
          <a:xfrm>
            <a:off x="349247" y="4383618"/>
            <a:ext cx="2670292" cy="738664"/>
          </a:xfrm>
          <a:prstGeom prst="rect">
            <a:avLst/>
          </a:prstGeom>
          <a:solidFill>
            <a:srgbClr val="FED40B"/>
          </a:solidFill>
        </p:spPr>
        <p:txBody>
          <a:bodyPr wrap="square">
            <a:spAutoFit/>
          </a:bodyPr>
          <a:lstStyle/>
          <a:p>
            <a:pPr algn="ctr"/>
            <a:r>
              <a:rPr lang="en-GB" sz="1400" dirty="0"/>
              <a:t>"Unleash the power of unity; it's in our collective actions </a:t>
            </a:r>
            <a:r>
              <a:rPr lang="en-GB" sz="1400" b="1" i="1" dirty="0"/>
              <a:t>[pause]</a:t>
            </a:r>
            <a:r>
              <a:rPr lang="en-GB" sz="1400" dirty="0"/>
              <a:t> that change begins."</a:t>
            </a:r>
          </a:p>
        </p:txBody>
      </p:sp>
      <p:sp>
        <p:nvSpPr>
          <p:cNvPr id="12" name="TextBox 11">
            <a:extLst>
              <a:ext uri="{FF2B5EF4-FFF2-40B4-BE49-F238E27FC236}">
                <a16:creationId xmlns:a16="http://schemas.microsoft.com/office/drawing/2014/main" id="{F2B21211-C962-C919-4B19-792ACFA55F64}"/>
              </a:ext>
            </a:extLst>
          </p:cNvPr>
          <p:cNvSpPr txBox="1"/>
          <p:nvPr/>
        </p:nvSpPr>
        <p:spPr>
          <a:xfrm>
            <a:off x="5829142" y="3235650"/>
            <a:ext cx="2670292" cy="738664"/>
          </a:xfrm>
          <a:prstGeom prst="rect">
            <a:avLst/>
          </a:prstGeom>
          <a:solidFill>
            <a:srgbClr val="FED40B"/>
          </a:solidFill>
        </p:spPr>
        <p:txBody>
          <a:bodyPr wrap="square" lIns="91440" tIns="45720" rIns="91440" bIns="45720" anchor="t">
            <a:spAutoFit/>
          </a:bodyPr>
          <a:lstStyle/>
          <a:p>
            <a:pPr algn="ctr"/>
            <a:r>
              <a:rPr lang="en-GB" sz="1400" b="0" i="0" dirty="0">
                <a:effectLst/>
              </a:rPr>
              <a:t>"In a noisy world find moments of </a:t>
            </a:r>
            <a:r>
              <a:rPr lang="en-GB" sz="1400" b="1" i="1" dirty="0"/>
              <a:t>[pause]</a:t>
            </a:r>
            <a:r>
              <a:rPr lang="en-GB" sz="1400" dirty="0"/>
              <a:t> </a:t>
            </a:r>
            <a:r>
              <a:rPr lang="en-GB" sz="1400" b="0" i="0" dirty="0">
                <a:effectLst/>
              </a:rPr>
              <a:t>silence </a:t>
            </a:r>
            <a:r>
              <a:rPr lang="en-GB" sz="1400" b="1" i="1" dirty="0"/>
              <a:t>[pause]</a:t>
            </a:r>
            <a:r>
              <a:rPr lang="en-GB" sz="1400" dirty="0"/>
              <a:t> </a:t>
            </a:r>
            <a:r>
              <a:rPr lang="en-GB" sz="1400" b="0" i="0" dirty="0">
                <a:effectLst/>
              </a:rPr>
              <a:t>to hear your inner voice</a:t>
            </a:r>
            <a:r>
              <a:rPr lang="en-GB" sz="1400" dirty="0"/>
              <a:t>."</a:t>
            </a:r>
          </a:p>
        </p:txBody>
      </p:sp>
      <p:sp>
        <p:nvSpPr>
          <p:cNvPr id="13" name="TextBox 12">
            <a:extLst>
              <a:ext uri="{FF2B5EF4-FFF2-40B4-BE49-F238E27FC236}">
                <a16:creationId xmlns:a16="http://schemas.microsoft.com/office/drawing/2014/main" id="{995E83BC-42CC-9ED1-0567-3DF52E301C0B}"/>
              </a:ext>
            </a:extLst>
          </p:cNvPr>
          <p:cNvSpPr txBox="1"/>
          <p:nvPr/>
        </p:nvSpPr>
        <p:spPr>
          <a:xfrm>
            <a:off x="5004048" y="4428457"/>
            <a:ext cx="2670292" cy="954107"/>
          </a:xfrm>
          <a:prstGeom prst="rect">
            <a:avLst/>
          </a:prstGeom>
          <a:solidFill>
            <a:srgbClr val="C3D821"/>
          </a:solidFill>
        </p:spPr>
        <p:txBody>
          <a:bodyPr wrap="square" lIns="91440" tIns="45720" rIns="91440" bIns="45720" anchor="t">
            <a:spAutoFit/>
          </a:bodyPr>
          <a:lstStyle/>
          <a:p>
            <a:pPr algn="ctr"/>
            <a:r>
              <a:rPr lang="en-GB" sz="1400" b="0" i="0" dirty="0">
                <a:solidFill>
                  <a:srgbClr val="374151"/>
                </a:solidFill>
                <a:effectLst/>
                <a:latin typeface="Calibri"/>
                <a:cs typeface="Calibri"/>
              </a:rPr>
              <a:t>"Equality isn't just a term; it's the heartbeat </a:t>
            </a:r>
            <a:r>
              <a:rPr lang="en-GB" sz="1400" b="1" i="1" dirty="0"/>
              <a:t>[pause]</a:t>
            </a:r>
            <a:r>
              <a:rPr lang="en-GB" sz="1400" dirty="0"/>
              <a:t> </a:t>
            </a:r>
            <a:r>
              <a:rPr lang="en-GB" sz="1400" b="0" i="0" dirty="0">
                <a:solidFill>
                  <a:srgbClr val="374151"/>
                </a:solidFill>
                <a:effectLst/>
                <a:latin typeface="Calibri"/>
                <a:cs typeface="Calibri"/>
              </a:rPr>
              <a:t>of a society</a:t>
            </a:r>
            <a:r>
              <a:rPr lang="en-GB" sz="1400" b="1" i="1" dirty="0"/>
              <a:t> [pause]</a:t>
            </a:r>
            <a:r>
              <a:rPr lang="en-GB" sz="1400" b="0" i="0" dirty="0">
                <a:solidFill>
                  <a:srgbClr val="374151"/>
                </a:solidFill>
                <a:effectLst/>
                <a:latin typeface="Calibri"/>
                <a:cs typeface="Calibri"/>
              </a:rPr>
              <a:t> where everyone</a:t>
            </a:r>
            <a:r>
              <a:rPr lang="en-GB" sz="1400" b="1" i="1" dirty="0"/>
              <a:t> [pause]</a:t>
            </a:r>
            <a:r>
              <a:rPr lang="en-GB" sz="1400" b="0" i="0" dirty="0">
                <a:solidFill>
                  <a:srgbClr val="374151"/>
                </a:solidFill>
                <a:effectLst/>
                <a:latin typeface="Calibri"/>
                <a:cs typeface="Calibri"/>
              </a:rPr>
              <a:t> counts."</a:t>
            </a:r>
            <a:endParaRPr lang="en-GB" sz="1400" dirty="0">
              <a:latin typeface="Calibri"/>
              <a:cs typeface="Calibri"/>
            </a:endParaRPr>
          </a:p>
        </p:txBody>
      </p:sp>
      <p:sp>
        <p:nvSpPr>
          <p:cNvPr id="15" name="TextBox 14">
            <a:extLst>
              <a:ext uri="{FF2B5EF4-FFF2-40B4-BE49-F238E27FC236}">
                <a16:creationId xmlns:a16="http://schemas.microsoft.com/office/drawing/2014/main" id="{62B1421F-8337-9A00-F1FF-5385BBF30FAF}"/>
              </a:ext>
            </a:extLst>
          </p:cNvPr>
          <p:cNvSpPr txBox="1"/>
          <p:nvPr/>
        </p:nvSpPr>
        <p:spPr>
          <a:xfrm>
            <a:off x="1803777" y="3143414"/>
            <a:ext cx="2520280" cy="738664"/>
          </a:xfrm>
          <a:prstGeom prst="rect">
            <a:avLst/>
          </a:prstGeom>
          <a:solidFill>
            <a:srgbClr val="F58A1D"/>
          </a:solidFill>
        </p:spPr>
        <p:txBody>
          <a:bodyPr wrap="square">
            <a:spAutoFit/>
          </a:bodyPr>
          <a:lstStyle/>
          <a:p>
            <a:pPr algn="ctr"/>
            <a:r>
              <a:rPr lang="en-GB" sz="1400" dirty="0"/>
              <a:t>"In a changing climate, we need to pause </a:t>
            </a:r>
            <a:r>
              <a:rPr lang="en-GB" sz="1400" b="1" i="1" dirty="0"/>
              <a:t>[pause]</a:t>
            </a:r>
            <a:r>
              <a:rPr lang="en-GB" sz="1400" dirty="0"/>
              <a:t> and reflect on our impact."</a:t>
            </a:r>
          </a:p>
        </p:txBody>
      </p:sp>
      <p:sp>
        <p:nvSpPr>
          <p:cNvPr id="16" name="Rectangle 15">
            <a:extLst>
              <a:ext uri="{FF2B5EF4-FFF2-40B4-BE49-F238E27FC236}">
                <a16:creationId xmlns:a16="http://schemas.microsoft.com/office/drawing/2014/main" id="{17D9EB71-EFEE-6D19-23FC-DBDA79560AEA}"/>
              </a:ext>
            </a:extLst>
          </p:cNvPr>
          <p:cNvSpPr/>
          <p:nvPr/>
        </p:nvSpPr>
        <p:spPr>
          <a:xfrm>
            <a:off x="395536" y="1689232"/>
            <a:ext cx="8399217" cy="1219059"/>
          </a:xfrm>
          <a:prstGeom prst="rect">
            <a:avLst/>
          </a:prstGeom>
          <a:solidFill>
            <a:schemeClr val="bg1"/>
          </a:solidFill>
          <a:ln w="28575">
            <a:solidFill>
              <a:srgbClr val="E4141E"/>
            </a:solidFill>
          </a:ln>
        </p:spPr>
        <p:style>
          <a:lnRef idx="2">
            <a:schemeClr val="accent1">
              <a:shade val="15000"/>
            </a:schemeClr>
          </a:lnRef>
          <a:fillRef idx="1">
            <a:schemeClr val="accent1"/>
          </a:fillRef>
          <a:effectRef idx="0">
            <a:schemeClr val="accent1"/>
          </a:effectRef>
          <a:fontRef idx="minor">
            <a:schemeClr val="lt1"/>
          </a:fontRef>
        </p:style>
        <p:txBody>
          <a:bodyPr tIns="72000" bIns="108000" rtlCol="0" anchor="t"/>
          <a:lstStyle/>
          <a:p>
            <a:r>
              <a:rPr lang="en-GB" sz="1200" dirty="0">
                <a:solidFill>
                  <a:schemeClr val="tx1"/>
                </a:solidFill>
              </a:rPr>
              <a:t>Don’t be afraid of a little bit of silence… sometimes, it can be very effective in making an impact on your audience. Using a pause can:</a:t>
            </a:r>
          </a:p>
          <a:p>
            <a:pPr marL="171450" indent="-171450">
              <a:buFont typeface="Arial" panose="020B0604020202020204" pitchFamily="34" charset="0"/>
              <a:buChar char="•"/>
            </a:pPr>
            <a:r>
              <a:rPr lang="en-GB" sz="1200" b="1" i="1" dirty="0">
                <a:solidFill>
                  <a:schemeClr val="tx1"/>
                </a:solidFill>
              </a:rPr>
              <a:t>Create emphasis </a:t>
            </a:r>
            <a:r>
              <a:rPr lang="en-GB" sz="1200" dirty="0">
                <a:solidFill>
                  <a:schemeClr val="tx1"/>
                </a:solidFill>
              </a:rPr>
              <a:t>by</a:t>
            </a:r>
            <a:r>
              <a:rPr lang="en-GB" sz="1200" b="1" i="1" dirty="0">
                <a:solidFill>
                  <a:schemeClr val="tx1"/>
                </a:solidFill>
              </a:rPr>
              <a:t> </a:t>
            </a:r>
            <a:r>
              <a:rPr lang="en-GB" sz="1200" dirty="0">
                <a:solidFill>
                  <a:schemeClr val="tx1"/>
                </a:solidFill>
              </a:rPr>
              <a:t>highlighting specific words or phrases, emphasising their importance or significance.</a:t>
            </a:r>
          </a:p>
          <a:p>
            <a:pPr marL="171450" indent="-171450">
              <a:buFont typeface="Arial" panose="020B0604020202020204" pitchFamily="34" charset="0"/>
              <a:buChar char="•"/>
            </a:pPr>
            <a:r>
              <a:rPr lang="en-GB" sz="1200" b="1" i="1" dirty="0">
                <a:solidFill>
                  <a:schemeClr val="tx1"/>
                </a:solidFill>
              </a:rPr>
              <a:t>Help understanding </a:t>
            </a:r>
            <a:r>
              <a:rPr lang="en-GB" sz="1200" dirty="0">
                <a:solidFill>
                  <a:schemeClr val="tx1"/>
                </a:solidFill>
              </a:rPr>
              <a:t>by</a:t>
            </a:r>
            <a:r>
              <a:rPr lang="en-GB" sz="1200" b="1" dirty="0">
                <a:solidFill>
                  <a:schemeClr val="tx1"/>
                </a:solidFill>
              </a:rPr>
              <a:t> </a:t>
            </a:r>
            <a:r>
              <a:rPr lang="en-GB" sz="1200" dirty="0">
                <a:solidFill>
                  <a:schemeClr val="tx1"/>
                </a:solidFill>
              </a:rPr>
              <a:t>providing moments for the audience to process information, improving understanding and retention.</a:t>
            </a:r>
          </a:p>
          <a:p>
            <a:pPr marL="171450" indent="-171450">
              <a:buFont typeface="Arial" panose="020B0604020202020204" pitchFamily="34" charset="0"/>
              <a:buChar char="•"/>
            </a:pPr>
            <a:r>
              <a:rPr lang="en-GB" sz="1200" b="1" i="1" dirty="0">
                <a:solidFill>
                  <a:schemeClr val="tx1"/>
                </a:solidFill>
              </a:rPr>
              <a:t>Add drama</a:t>
            </a:r>
            <a:r>
              <a:rPr lang="en-GB" sz="1200" dirty="0">
                <a:solidFill>
                  <a:schemeClr val="tx1"/>
                </a:solidFill>
              </a:rPr>
              <a:t> by creating suspense or anticipation.</a:t>
            </a:r>
          </a:p>
          <a:p>
            <a:pPr marL="171450" indent="-171450">
              <a:buFont typeface="Arial" panose="020B0604020202020204" pitchFamily="34" charset="0"/>
              <a:buChar char="•"/>
            </a:pPr>
            <a:r>
              <a:rPr lang="en-GB" sz="1200" b="1" i="1" dirty="0">
                <a:solidFill>
                  <a:schemeClr val="tx1"/>
                </a:solidFill>
              </a:rPr>
              <a:t>Show confidence and authority </a:t>
            </a:r>
            <a:r>
              <a:rPr lang="en-GB" sz="1200" dirty="0">
                <a:solidFill>
                  <a:schemeClr val="tx1"/>
                </a:solidFill>
              </a:rPr>
              <a:t> by making the speaker sound composed and prepared, therefore trustworthy.</a:t>
            </a:r>
            <a:endParaRPr lang="en-GB" sz="1200" b="1" i="1" dirty="0">
              <a:solidFill>
                <a:schemeClr val="tx1"/>
              </a:solidFill>
            </a:endParaRPr>
          </a:p>
          <a:p>
            <a:endParaRPr lang="en-GB" sz="1200" dirty="0">
              <a:solidFill>
                <a:schemeClr val="tx1"/>
              </a:solidFill>
            </a:endParaRPr>
          </a:p>
        </p:txBody>
      </p:sp>
      <p:sp>
        <p:nvSpPr>
          <p:cNvPr id="6" name="Rectangle 5">
            <a:extLst>
              <a:ext uri="{FF2B5EF4-FFF2-40B4-BE49-F238E27FC236}">
                <a16:creationId xmlns:a16="http://schemas.microsoft.com/office/drawing/2014/main" id="{9FF421E0-657F-0865-CB69-62809D33AD3F}"/>
              </a:ext>
            </a:extLst>
          </p:cNvPr>
          <p:cNvSpPr/>
          <p:nvPr/>
        </p:nvSpPr>
        <p:spPr>
          <a:xfrm>
            <a:off x="323528" y="5661248"/>
            <a:ext cx="8471225" cy="438424"/>
          </a:xfrm>
          <a:prstGeom prst="rect">
            <a:avLst/>
          </a:prstGeom>
          <a:solidFill>
            <a:srgbClr val="E414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i="1" dirty="0"/>
              <a:t>Here are some examples – did you come up with any of these? </a:t>
            </a:r>
            <a:br>
              <a:rPr lang="en-GB" sz="1200" b="1" i="1" dirty="0"/>
            </a:br>
            <a:r>
              <a:rPr lang="en-GB" sz="1200" b="1" i="1" dirty="0"/>
              <a:t>If you made different choices, which are more effective and why?</a:t>
            </a:r>
          </a:p>
        </p:txBody>
      </p:sp>
      <p:pic>
        <p:nvPicPr>
          <p:cNvPr id="14" name="Picture 13">
            <a:extLst>
              <a:ext uri="{FF2B5EF4-FFF2-40B4-BE49-F238E27FC236}">
                <a16:creationId xmlns:a16="http://schemas.microsoft.com/office/drawing/2014/main" id="{43AE32F9-7702-65F5-86B8-F6EE90E7309A}"/>
              </a:ext>
            </a:extLst>
          </p:cNvPr>
          <p:cNvPicPr>
            <a:picLocks noChangeAspect="1"/>
          </p:cNvPicPr>
          <p:nvPr/>
        </p:nvPicPr>
        <p:blipFill>
          <a:blip r:embed="rId2"/>
          <a:stretch>
            <a:fillRect/>
          </a:stretch>
        </p:blipFill>
        <p:spPr>
          <a:xfrm>
            <a:off x="679895" y="3064681"/>
            <a:ext cx="1039866" cy="1158400"/>
          </a:xfrm>
          <a:prstGeom prst="rect">
            <a:avLst/>
          </a:prstGeom>
        </p:spPr>
      </p:pic>
      <p:pic>
        <p:nvPicPr>
          <p:cNvPr id="18" name="Picture 17">
            <a:extLst>
              <a:ext uri="{FF2B5EF4-FFF2-40B4-BE49-F238E27FC236}">
                <a16:creationId xmlns:a16="http://schemas.microsoft.com/office/drawing/2014/main" id="{FA325681-3D9C-18EC-E2AC-0054643B318C}"/>
              </a:ext>
            </a:extLst>
          </p:cNvPr>
          <p:cNvPicPr>
            <a:picLocks noChangeAspect="1"/>
          </p:cNvPicPr>
          <p:nvPr/>
        </p:nvPicPr>
        <p:blipFill>
          <a:blip r:embed="rId3"/>
          <a:stretch>
            <a:fillRect/>
          </a:stretch>
        </p:blipFill>
        <p:spPr>
          <a:xfrm>
            <a:off x="7688309" y="4319084"/>
            <a:ext cx="1261303" cy="1085485"/>
          </a:xfrm>
          <a:prstGeom prst="rect">
            <a:avLst/>
          </a:prstGeom>
        </p:spPr>
      </p:pic>
      <p:pic>
        <p:nvPicPr>
          <p:cNvPr id="20" name="Picture 19">
            <a:extLst>
              <a:ext uri="{FF2B5EF4-FFF2-40B4-BE49-F238E27FC236}">
                <a16:creationId xmlns:a16="http://schemas.microsoft.com/office/drawing/2014/main" id="{0F9F4DAC-00DF-37EE-3101-CAAD76186D70}"/>
              </a:ext>
            </a:extLst>
          </p:cNvPr>
          <p:cNvPicPr>
            <a:picLocks noChangeAspect="1"/>
          </p:cNvPicPr>
          <p:nvPr/>
        </p:nvPicPr>
        <p:blipFill>
          <a:blip r:embed="rId4"/>
          <a:stretch>
            <a:fillRect/>
          </a:stretch>
        </p:blipFill>
        <p:spPr>
          <a:xfrm>
            <a:off x="3134749" y="4296253"/>
            <a:ext cx="1451341" cy="805456"/>
          </a:xfrm>
          <a:prstGeom prst="rect">
            <a:avLst/>
          </a:prstGeom>
        </p:spPr>
      </p:pic>
      <p:pic>
        <p:nvPicPr>
          <p:cNvPr id="22" name="Picture 21">
            <a:extLst>
              <a:ext uri="{FF2B5EF4-FFF2-40B4-BE49-F238E27FC236}">
                <a16:creationId xmlns:a16="http://schemas.microsoft.com/office/drawing/2014/main" id="{8D7ABC4C-7124-DE15-3674-720FC1D5E1FF}"/>
              </a:ext>
            </a:extLst>
          </p:cNvPr>
          <p:cNvPicPr>
            <a:picLocks noChangeAspect="1"/>
          </p:cNvPicPr>
          <p:nvPr/>
        </p:nvPicPr>
        <p:blipFill>
          <a:blip r:embed="rId5"/>
          <a:stretch>
            <a:fillRect/>
          </a:stretch>
        </p:blipFill>
        <p:spPr>
          <a:xfrm>
            <a:off x="4894710" y="3116297"/>
            <a:ext cx="777998" cy="969201"/>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C0CB7A37-C76F-F2E4-3FA3-36EA4B209F15}"/>
              </a:ext>
            </a:extLst>
          </p:cNvPr>
          <p:cNvPicPr>
            <a:picLocks noChangeAspect="1"/>
          </p:cNvPicPr>
          <p:nvPr/>
        </p:nvPicPr>
        <p:blipFill>
          <a:blip r:embed="rId6"/>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439012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A8F27-23A3-D7C3-9595-B53159D045F4}"/>
              </a:ext>
            </a:extLst>
          </p:cNvPr>
          <p:cNvSpPr>
            <a:spLocks noGrp="1"/>
          </p:cNvSpPr>
          <p:nvPr>
            <p:ph type="title"/>
          </p:nvPr>
        </p:nvSpPr>
        <p:spPr>
          <a:xfrm>
            <a:off x="323528" y="1052736"/>
            <a:ext cx="7886700" cy="720080"/>
          </a:xfrm>
        </p:spPr>
        <p:txBody>
          <a:bodyPr/>
          <a:lstStyle/>
          <a:p>
            <a:r>
              <a:rPr lang="en-GB" b="1" i="1" dirty="0">
                <a:latin typeface="+mn-lt"/>
              </a:rPr>
              <a:t>Pause, pace and emphasis</a:t>
            </a:r>
          </a:p>
        </p:txBody>
      </p:sp>
      <p:sp>
        <p:nvSpPr>
          <p:cNvPr id="3" name="Date Placeholder 2">
            <a:extLst>
              <a:ext uri="{FF2B5EF4-FFF2-40B4-BE49-F238E27FC236}">
                <a16:creationId xmlns:a16="http://schemas.microsoft.com/office/drawing/2014/main" id="{E5E34B03-53BF-C764-63C5-9F9327552B4D}"/>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E66F9CA-0847-34D2-CD94-2A0D9544D31E}"/>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CA1920C-C139-310F-ED79-4F2F014F1B1F}"/>
              </a:ext>
            </a:extLst>
          </p:cNvPr>
          <p:cNvSpPr>
            <a:spLocks noGrp="1"/>
          </p:cNvSpPr>
          <p:nvPr>
            <p:ph type="sldNum" sz="quarter" idx="12"/>
          </p:nvPr>
        </p:nvSpPr>
        <p:spPr/>
        <p:txBody>
          <a:bodyPr/>
          <a:lstStyle/>
          <a:p>
            <a:fld id="{EFC07C4F-4DD7-4452-9CBE-7B4BC77324C7}" type="slidenum">
              <a:rPr lang="en-GB" smtClean="0"/>
              <a:t>21</a:t>
            </a:fld>
            <a:endParaRPr lang="en-GB" dirty="0"/>
          </a:p>
        </p:txBody>
      </p:sp>
      <p:sp>
        <p:nvSpPr>
          <p:cNvPr id="6" name="TextBox 5">
            <a:extLst>
              <a:ext uri="{FF2B5EF4-FFF2-40B4-BE49-F238E27FC236}">
                <a16:creationId xmlns:a16="http://schemas.microsoft.com/office/drawing/2014/main" id="{2A026391-EEF1-EF73-6A1E-60E91AB7BA25}"/>
              </a:ext>
            </a:extLst>
          </p:cNvPr>
          <p:cNvSpPr txBox="1"/>
          <p:nvPr/>
        </p:nvSpPr>
        <p:spPr>
          <a:xfrm>
            <a:off x="323528" y="1705402"/>
            <a:ext cx="8280920" cy="738664"/>
          </a:xfrm>
          <a:prstGeom prst="rect">
            <a:avLst/>
          </a:prstGeom>
          <a:noFill/>
        </p:spPr>
        <p:txBody>
          <a:bodyPr wrap="square" rtlCol="0">
            <a:spAutoFit/>
          </a:bodyPr>
          <a:lstStyle/>
          <a:p>
            <a:r>
              <a:rPr lang="en-GB" sz="1400" dirty="0"/>
              <a:t>Now put it all together.</a:t>
            </a:r>
          </a:p>
          <a:p>
            <a:r>
              <a:rPr lang="en-GB" sz="1400" dirty="0"/>
              <a:t>Look at the three extracts from arguments. For each, decide where the pace should change, where the emphasis should be (vocal and gesture), and where any pauses can be added for impact. </a:t>
            </a:r>
          </a:p>
        </p:txBody>
      </p:sp>
      <p:grpSp>
        <p:nvGrpSpPr>
          <p:cNvPr id="9" name="Group 8">
            <a:extLst>
              <a:ext uri="{FF2B5EF4-FFF2-40B4-BE49-F238E27FC236}">
                <a16:creationId xmlns:a16="http://schemas.microsoft.com/office/drawing/2014/main" id="{8EECD1D9-9CA1-AA0E-1559-B837A71EDCB1}"/>
              </a:ext>
            </a:extLst>
          </p:cNvPr>
          <p:cNvGrpSpPr/>
          <p:nvPr/>
        </p:nvGrpSpPr>
        <p:grpSpPr>
          <a:xfrm>
            <a:off x="5034880" y="2533459"/>
            <a:ext cx="3528392" cy="1999224"/>
            <a:chOff x="6093706" y="4775068"/>
            <a:chExt cx="2186457" cy="1485478"/>
          </a:xfrm>
        </p:grpSpPr>
        <p:pic>
          <p:nvPicPr>
            <p:cNvPr id="10" name="Picture 9">
              <a:extLst>
                <a:ext uri="{FF2B5EF4-FFF2-40B4-BE49-F238E27FC236}">
                  <a16:creationId xmlns:a16="http://schemas.microsoft.com/office/drawing/2014/main" id="{920D1C15-E60D-91B7-666B-AC11D0693D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3706" y="4775068"/>
              <a:ext cx="2186457" cy="1485478"/>
            </a:xfrm>
            <a:prstGeom prst="rect">
              <a:avLst/>
            </a:prstGeom>
          </p:spPr>
        </p:pic>
        <p:sp>
          <p:nvSpPr>
            <p:cNvPr id="11" name="TextBox 10">
              <a:extLst>
                <a:ext uri="{FF2B5EF4-FFF2-40B4-BE49-F238E27FC236}">
                  <a16:creationId xmlns:a16="http://schemas.microsoft.com/office/drawing/2014/main" id="{9890BB34-AFC5-249F-D82B-23A4CE3E1094}"/>
                </a:ext>
              </a:extLst>
            </p:cNvPr>
            <p:cNvSpPr txBox="1"/>
            <p:nvPr/>
          </p:nvSpPr>
          <p:spPr>
            <a:xfrm>
              <a:off x="6208465" y="4939344"/>
              <a:ext cx="2024167" cy="823271"/>
            </a:xfrm>
            <a:prstGeom prst="rect">
              <a:avLst/>
            </a:prstGeom>
            <a:noFill/>
          </p:spPr>
          <p:txBody>
            <a:bodyPr wrap="square" rtlCol="0">
              <a:spAutoFit/>
            </a:bodyPr>
            <a:lstStyle/>
            <a:p>
              <a:r>
                <a:rPr lang="en-GB" sz="1100" dirty="0"/>
                <a:t>Once you have worked through these examples, you can compare with a partner.</a:t>
              </a:r>
            </a:p>
            <a:p>
              <a:endParaRPr lang="en-GB" sz="1100" dirty="0"/>
            </a:p>
            <a:p>
              <a:r>
                <a:rPr lang="en-GB" sz="1100" dirty="0"/>
                <a:t>Did you make the same decisions? Why or why not?</a:t>
              </a:r>
            </a:p>
            <a:p>
              <a:endParaRPr lang="en-GB" sz="1100" dirty="0"/>
            </a:p>
            <a:p>
              <a:r>
                <a:rPr lang="en-GB" sz="1100" dirty="0"/>
                <a:t>Which version do you think is more effective?</a:t>
              </a:r>
            </a:p>
          </p:txBody>
        </p:sp>
      </p:grpSp>
      <p:grpSp>
        <p:nvGrpSpPr>
          <p:cNvPr id="12" name="Group 11">
            <a:extLst>
              <a:ext uri="{FF2B5EF4-FFF2-40B4-BE49-F238E27FC236}">
                <a16:creationId xmlns:a16="http://schemas.microsoft.com/office/drawing/2014/main" id="{66F12B2A-576C-A44D-4E46-65B5128DCEB7}"/>
              </a:ext>
            </a:extLst>
          </p:cNvPr>
          <p:cNvGrpSpPr/>
          <p:nvPr/>
        </p:nvGrpSpPr>
        <p:grpSpPr>
          <a:xfrm flipH="1">
            <a:off x="4103979" y="4265910"/>
            <a:ext cx="3528392" cy="1999224"/>
            <a:chOff x="6093706" y="4775068"/>
            <a:chExt cx="2186457" cy="1485478"/>
          </a:xfrm>
        </p:grpSpPr>
        <p:pic>
          <p:nvPicPr>
            <p:cNvPr id="13" name="Picture 12">
              <a:extLst>
                <a:ext uri="{FF2B5EF4-FFF2-40B4-BE49-F238E27FC236}">
                  <a16:creationId xmlns:a16="http://schemas.microsoft.com/office/drawing/2014/main" id="{967EE426-F72C-8DAE-C561-C3235F0C07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3706" y="4775068"/>
              <a:ext cx="2186457" cy="1485478"/>
            </a:xfrm>
            <a:prstGeom prst="rect">
              <a:avLst/>
            </a:prstGeom>
          </p:spPr>
        </p:pic>
        <p:sp>
          <p:nvSpPr>
            <p:cNvPr id="14" name="TextBox 13">
              <a:extLst>
                <a:ext uri="{FF2B5EF4-FFF2-40B4-BE49-F238E27FC236}">
                  <a16:creationId xmlns:a16="http://schemas.microsoft.com/office/drawing/2014/main" id="{FC8DADC8-91F0-25C9-1957-DCCE1E74F06B}"/>
                </a:ext>
              </a:extLst>
            </p:cNvPr>
            <p:cNvSpPr txBox="1"/>
            <p:nvPr/>
          </p:nvSpPr>
          <p:spPr>
            <a:xfrm>
              <a:off x="6249901" y="4939344"/>
              <a:ext cx="1874106" cy="823271"/>
            </a:xfrm>
            <a:prstGeom prst="rect">
              <a:avLst/>
            </a:prstGeom>
            <a:noFill/>
          </p:spPr>
          <p:txBody>
            <a:bodyPr wrap="square" rtlCol="0">
              <a:spAutoFit/>
            </a:bodyPr>
            <a:lstStyle/>
            <a:p>
              <a:r>
                <a:rPr lang="en-GB" sz="1100" dirty="0"/>
                <a:t>Now, you can apply the same process to your own argument.</a:t>
              </a:r>
            </a:p>
            <a:p>
              <a:endParaRPr lang="en-GB" sz="1100" dirty="0"/>
            </a:p>
            <a:p>
              <a:r>
                <a:rPr lang="en-GB" sz="1100" dirty="0"/>
                <a:t>Practise saying it aloud and work out where the best places are to vary pause, pace, and emphasis. </a:t>
              </a:r>
            </a:p>
          </p:txBody>
        </p:sp>
      </p:grpSp>
      <p:pic>
        <p:nvPicPr>
          <p:cNvPr id="15" name="Picture 14">
            <a:extLst>
              <a:ext uri="{FF2B5EF4-FFF2-40B4-BE49-F238E27FC236}">
                <a16:creationId xmlns:a16="http://schemas.microsoft.com/office/drawing/2014/main" id="{982DD8C4-5B28-C137-563D-68F39D70F4F6}"/>
              </a:ext>
            </a:extLst>
          </p:cNvPr>
          <p:cNvPicPr>
            <a:picLocks noChangeAspect="1"/>
          </p:cNvPicPr>
          <p:nvPr/>
        </p:nvPicPr>
        <p:blipFill>
          <a:blip r:embed="rId3"/>
          <a:stretch>
            <a:fillRect/>
          </a:stretch>
        </p:blipFill>
        <p:spPr>
          <a:xfrm>
            <a:off x="363782" y="2404749"/>
            <a:ext cx="2887764" cy="3756843"/>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06BE6BE9-F783-72CD-F6AC-8FF5953FADE7}"/>
              </a:ext>
            </a:extLst>
          </p:cNvPr>
          <p:cNvPicPr>
            <a:picLocks noChangeAspect="1"/>
          </p:cNvPicPr>
          <p:nvPr/>
        </p:nvPicPr>
        <p:blipFill>
          <a:blip r:embed="rId4"/>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2372689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43E2D-42C3-F9FA-7D59-A2BE25269BCE}"/>
              </a:ext>
            </a:extLst>
          </p:cNvPr>
          <p:cNvSpPr>
            <a:spLocks noGrp="1"/>
          </p:cNvSpPr>
          <p:nvPr>
            <p:ph type="title"/>
          </p:nvPr>
        </p:nvSpPr>
        <p:spPr>
          <a:xfrm>
            <a:off x="323528" y="1085786"/>
            <a:ext cx="7886700" cy="648072"/>
          </a:xfrm>
        </p:spPr>
        <p:txBody>
          <a:bodyPr/>
          <a:lstStyle/>
          <a:p>
            <a:r>
              <a:rPr lang="en-GB" b="1" i="1" dirty="0">
                <a:latin typeface="+mn-lt"/>
              </a:rPr>
              <a:t>Confident body language</a:t>
            </a:r>
          </a:p>
        </p:txBody>
      </p:sp>
      <p:sp>
        <p:nvSpPr>
          <p:cNvPr id="3" name="Date Placeholder 2">
            <a:extLst>
              <a:ext uri="{FF2B5EF4-FFF2-40B4-BE49-F238E27FC236}">
                <a16:creationId xmlns:a16="http://schemas.microsoft.com/office/drawing/2014/main" id="{B6C97937-B4DB-3643-6F00-2DCAB1034CDE}"/>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36CDB838-05D3-B049-4216-6564DD6B023D}"/>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3462D5F-D2ED-E450-A5DA-CCDB0F57410B}"/>
              </a:ext>
            </a:extLst>
          </p:cNvPr>
          <p:cNvSpPr>
            <a:spLocks noGrp="1"/>
          </p:cNvSpPr>
          <p:nvPr>
            <p:ph type="sldNum" sz="quarter" idx="12"/>
          </p:nvPr>
        </p:nvSpPr>
        <p:spPr/>
        <p:txBody>
          <a:bodyPr/>
          <a:lstStyle/>
          <a:p>
            <a:fld id="{EFC07C4F-4DD7-4452-9CBE-7B4BC77324C7}" type="slidenum">
              <a:rPr lang="en-GB" smtClean="0"/>
              <a:t>22</a:t>
            </a:fld>
            <a:endParaRPr lang="en-GB" dirty="0"/>
          </a:p>
        </p:txBody>
      </p:sp>
      <p:pic>
        <p:nvPicPr>
          <p:cNvPr id="6" name="Picture 5">
            <a:extLst>
              <a:ext uri="{FF2B5EF4-FFF2-40B4-BE49-F238E27FC236}">
                <a16:creationId xmlns:a16="http://schemas.microsoft.com/office/drawing/2014/main" id="{FA8BCE22-A8AB-077D-BC10-B8ACC506AE94}"/>
              </a:ext>
            </a:extLst>
          </p:cNvPr>
          <p:cNvPicPr>
            <a:picLocks noChangeAspect="1"/>
          </p:cNvPicPr>
          <p:nvPr/>
        </p:nvPicPr>
        <p:blipFill>
          <a:blip r:embed="rId2"/>
          <a:stretch>
            <a:fillRect/>
          </a:stretch>
        </p:blipFill>
        <p:spPr>
          <a:xfrm>
            <a:off x="827584" y="2384561"/>
            <a:ext cx="2607204" cy="2862665"/>
          </a:xfrm>
          <a:prstGeom prst="rect">
            <a:avLst/>
          </a:prstGeom>
        </p:spPr>
      </p:pic>
      <p:sp>
        <p:nvSpPr>
          <p:cNvPr id="7" name="TextBox 6">
            <a:extLst>
              <a:ext uri="{FF2B5EF4-FFF2-40B4-BE49-F238E27FC236}">
                <a16:creationId xmlns:a16="http://schemas.microsoft.com/office/drawing/2014/main" id="{324D6AFF-FECC-60E3-C4FF-B92FD6C2156A}"/>
              </a:ext>
            </a:extLst>
          </p:cNvPr>
          <p:cNvSpPr txBox="1"/>
          <p:nvPr/>
        </p:nvSpPr>
        <p:spPr>
          <a:xfrm>
            <a:off x="4474282" y="2384561"/>
            <a:ext cx="3888432" cy="2893100"/>
          </a:xfrm>
          <a:prstGeom prst="rect">
            <a:avLst/>
          </a:prstGeom>
          <a:noFill/>
        </p:spPr>
        <p:txBody>
          <a:bodyPr wrap="square" rtlCol="0">
            <a:spAutoFit/>
          </a:bodyPr>
          <a:lstStyle/>
          <a:p>
            <a:r>
              <a:rPr lang="en-GB" sz="1400" dirty="0"/>
              <a:t>Find a space in the room. </a:t>
            </a:r>
          </a:p>
          <a:p>
            <a:endParaRPr lang="en-GB" sz="1400" dirty="0"/>
          </a:p>
          <a:p>
            <a:r>
              <a:rPr lang="en-GB" sz="1400" dirty="0"/>
              <a:t>You should walk through the space (try not to just go in a circle) without touching any other member of the group. </a:t>
            </a:r>
          </a:p>
          <a:p>
            <a:endParaRPr lang="en-GB" sz="1400" dirty="0"/>
          </a:p>
          <a:p>
            <a:r>
              <a:rPr lang="en-GB" sz="1400" dirty="0"/>
              <a:t>Every 20 seconds, a new emotion will be displayed on the screen. You should change your body language to walk with each new emotion. </a:t>
            </a:r>
          </a:p>
          <a:p>
            <a:endParaRPr lang="en-GB" sz="1400" dirty="0"/>
          </a:p>
          <a:p>
            <a:r>
              <a:rPr lang="en-GB" sz="1400" dirty="0"/>
              <a:t>If you need more space, have some of the group observe. They can take notes on how people change their body language to show each emotion. </a:t>
            </a:r>
          </a:p>
        </p:txBody>
      </p:sp>
      <p:sp>
        <p:nvSpPr>
          <p:cNvPr id="8" name="Rectangle 7">
            <a:extLst>
              <a:ext uri="{FF2B5EF4-FFF2-40B4-BE49-F238E27FC236}">
                <a16:creationId xmlns:a16="http://schemas.microsoft.com/office/drawing/2014/main" id="{A4D485C8-1A9A-AFD1-5EB7-D2395175A35D}"/>
              </a:ext>
            </a:extLst>
          </p:cNvPr>
          <p:cNvSpPr/>
          <p:nvPr/>
        </p:nvSpPr>
        <p:spPr>
          <a:xfrm>
            <a:off x="4477710" y="1802197"/>
            <a:ext cx="4104456" cy="471006"/>
          </a:xfrm>
          <a:prstGeom prst="rect">
            <a:avLst/>
          </a:prstGeom>
          <a:solidFill>
            <a:srgbClr val="C3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chemeClr val="tx1"/>
                </a:solidFill>
              </a:rPr>
              <a:t>Finally, we can think about how to appear confident.</a:t>
            </a:r>
          </a:p>
        </p:txBody>
      </p:sp>
      <p:pic>
        <p:nvPicPr>
          <p:cNvPr id="9" name="Picture 8" descr="A black x on a white background&#10;&#10;Description automatically generated">
            <a:extLst>
              <a:ext uri="{FF2B5EF4-FFF2-40B4-BE49-F238E27FC236}">
                <a16:creationId xmlns:a16="http://schemas.microsoft.com/office/drawing/2014/main" id="{9618A9F9-1A07-E315-0C2A-10CECD84DC3A}"/>
              </a:ext>
            </a:extLst>
          </p:cNvPr>
          <p:cNvPicPr>
            <a:picLocks noChangeAspect="1"/>
          </p:cNvPicPr>
          <p:nvPr/>
        </p:nvPicPr>
        <p:blipFill>
          <a:blip r:embed="rId3"/>
          <a:stretch>
            <a:fillRect/>
          </a:stretch>
        </p:blipFill>
        <p:spPr>
          <a:xfrm>
            <a:off x="8536755" y="6180334"/>
            <a:ext cx="495300" cy="533400"/>
          </a:xfrm>
          <a:prstGeom prst="rect">
            <a:avLst/>
          </a:prstGeom>
        </p:spPr>
      </p:pic>
    </p:spTree>
    <p:extLst>
      <p:ext uri="{BB962C8B-B14F-4D97-AF65-F5344CB8AC3E}">
        <p14:creationId xmlns:p14="http://schemas.microsoft.com/office/powerpoint/2010/main" val="1037938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23</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Happy</a:t>
            </a:r>
          </a:p>
        </p:txBody>
      </p:sp>
      <p:pic>
        <p:nvPicPr>
          <p:cNvPr id="2" name="Picture 1" descr="A black x on a white background&#10;&#10;Description automatically generated">
            <a:extLst>
              <a:ext uri="{FF2B5EF4-FFF2-40B4-BE49-F238E27FC236}">
                <a16:creationId xmlns:a16="http://schemas.microsoft.com/office/drawing/2014/main" id="{9F9C1CB9-773E-E68E-82BD-5F37FBBE865A}"/>
              </a:ext>
            </a:extLst>
          </p:cNvPr>
          <p:cNvPicPr>
            <a:picLocks noChangeAspect="1"/>
          </p:cNvPicPr>
          <p:nvPr/>
        </p:nvPicPr>
        <p:blipFill>
          <a:blip r:embed="rId2"/>
          <a:stretch>
            <a:fillRect/>
          </a:stretch>
        </p:blipFill>
        <p:spPr>
          <a:xfrm>
            <a:off x="8485384" y="6180334"/>
            <a:ext cx="495300" cy="533400"/>
          </a:xfrm>
          <a:prstGeom prst="rect">
            <a:avLst/>
          </a:prstGeom>
        </p:spPr>
      </p:pic>
    </p:spTree>
    <p:extLst>
      <p:ext uri="{BB962C8B-B14F-4D97-AF65-F5344CB8AC3E}">
        <p14:creationId xmlns:p14="http://schemas.microsoft.com/office/powerpoint/2010/main" val="3597625733"/>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24</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Sad</a:t>
            </a:r>
          </a:p>
        </p:txBody>
      </p:sp>
      <p:pic>
        <p:nvPicPr>
          <p:cNvPr id="2" name="Picture 1" descr="A black x on a white background&#10;&#10;Description automatically generated">
            <a:extLst>
              <a:ext uri="{FF2B5EF4-FFF2-40B4-BE49-F238E27FC236}">
                <a16:creationId xmlns:a16="http://schemas.microsoft.com/office/drawing/2014/main" id="{76BB8113-DD84-FE8A-E3C6-0E5F2CBBA225}"/>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005487849"/>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25</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Scared</a:t>
            </a:r>
          </a:p>
        </p:txBody>
      </p:sp>
    </p:spTree>
    <p:extLst>
      <p:ext uri="{BB962C8B-B14F-4D97-AF65-F5344CB8AC3E}">
        <p14:creationId xmlns:p14="http://schemas.microsoft.com/office/powerpoint/2010/main" val="2015764508"/>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74441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26</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Angry</a:t>
            </a:r>
          </a:p>
        </p:txBody>
      </p:sp>
    </p:spTree>
    <p:extLst>
      <p:ext uri="{BB962C8B-B14F-4D97-AF65-F5344CB8AC3E}">
        <p14:creationId xmlns:p14="http://schemas.microsoft.com/office/powerpoint/2010/main" val="333034803"/>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7240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27</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Nervous</a:t>
            </a:r>
          </a:p>
        </p:txBody>
      </p:sp>
    </p:spTree>
    <p:extLst>
      <p:ext uri="{BB962C8B-B14F-4D97-AF65-F5344CB8AC3E}">
        <p14:creationId xmlns:p14="http://schemas.microsoft.com/office/powerpoint/2010/main" val="100115951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28</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Calm</a:t>
            </a:r>
          </a:p>
        </p:txBody>
      </p:sp>
    </p:spTree>
    <p:extLst>
      <p:ext uri="{BB962C8B-B14F-4D97-AF65-F5344CB8AC3E}">
        <p14:creationId xmlns:p14="http://schemas.microsoft.com/office/powerpoint/2010/main" val="344962033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00400"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29</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Confused</a:t>
            </a:r>
          </a:p>
        </p:txBody>
      </p:sp>
    </p:spTree>
    <p:extLst>
      <p:ext uri="{BB962C8B-B14F-4D97-AF65-F5344CB8AC3E}">
        <p14:creationId xmlns:p14="http://schemas.microsoft.com/office/powerpoint/2010/main" val="375599909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A19F-253F-E2D1-7C25-04A533851B13}"/>
              </a:ext>
            </a:extLst>
          </p:cNvPr>
          <p:cNvSpPr>
            <a:spLocks noGrp="1"/>
          </p:cNvSpPr>
          <p:nvPr>
            <p:ph type="title"/>
          </p:nvPr>
        </p:nvSpPr>
        <p:spPr>
          <a:xfrm>
            <a:off x="323528" y="1196752"/>
            <a:ext cx="7886700" cy="365126"/>
          </a:xfrm>
        </p:spPr>
        <p:txBody>
          <a:bodyPr>
            <a:normAutofit fontScale="90000"/>
          </a:bodyPr>
          <a:lstStyle/>
          <a:p>
            <a:r>
              <a:rPr lang="en-GB" b="1" i="1" dirty="0">
                <a:latin typeface="+mn-lt"/>
              </a:rPr>
              <a:t>How do we want to look and sound?</a:t>
            </a:r>
          </a:p>
        </p:txBody>
      </p:sp>
      <p:sp>
        <p:nvSpPr>
          <p:cNvPr id="3" name="Date Placeholder 2">
            <a:extLst>
              <a:ext uri="{FF2B5EF4-FFF2-40B4-BE49-F238E27FC236}">
                <a16:creationId xmlns:a16="http://schemas.microsoft.com/office/drawing/2014/main" id="{AEB0ABCF-94EE-DAA7-2C09-F608622DFC52}"/>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EB041022-69B7-D91A-3346-D0043531BA99}"/>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818351CF-3A07-81B5-061E-6B51D23972E9}"/>
              </a:ext>
            </a:extLst>
          </p:cNvPr>
          <p:cNvSpPr>
            <a:spLocks noGrp="1"/>
          </p:cNvSpPr>
          <p:nvPr>
            <p:ph type="sldNum" sz="quarter" idx="12"/>
          </p:nvPr>
        </p:nvSpPr>
        <p:spPr/>
        <p:txBody>
          <a:bodyPr/>
          <a:lstStyle/>
          <a:p>
            <a:fld id="{EFC07C4F-4DD7-4452-9CBE-7B4BC77324C7}" type="slidenum">
              <a:rPr lang="en-GB" smtClean="0"/>
              <a:t>3</a:t>
            </a:fld>
            <a:endParaRPr lang="en-GB" dirty="0"/>
          </a:p>
        </p:txBody>
      </p:sp>
      <p:sp>
        <p:nvSpPr>
          <p:cNvPr id="15" name="Rectangle: Rounded Corners 14">
            <a:extLst>
              <a:ext uri="{FF2B5EF4-FFF2-40B4-BE49-F238E27FC236}">
                <a16:creationId xmlns:a16="http://schemas.microsoft.com/office/drawing/2014/main" id="{CA8BEDC7-1B27-C524-536F-5332CC618E42}"/>
              </a:ext>
            </a:extLst>
          </p:cNvPr>
          <p:cNvSpPr/>
          <p:nvPr/>
        </p:nvSpPr>
        <p:spPr>
          <a:xfrm>
            <a:off x="471800" y="1919697"/>
            <a:ext cx="2057400" cy="456200"/>
          </a:xfrm>
          <a:prstGeom prst="round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ysClr val="windowText" lastClr="000000"/>
                </a:solidFill>
              </a:rPr>
              <a:t>Confident</a:t>
            </a:r>
          </a:p>
        </p:txBody>
      </p:sp>
      <p:sp>
        <p:nvSpPr>
          <p:cNvPr id="16" name="Rectangle: Rounded Corners 15">
            <a:extLst>
              <a:ext uri="{FF2B5EF4-FFF2-40B4-BE49-F238E27FC236}">
                <a16:creationId xmlns:a16="http://schemas.microsoft.com/office/drawing/2014/main" id="{C1C4E492-1366-260B-9A11-B3629653AF17}"/>
              </a:ext>
            </a:extLst>
          </p:cNvPr>
          <p:cNvSpPr/>
          <p:nvPr/>
        </p:nvSpPr>
        <p:spPr>
          <a:xfrm>
            <a:off x="471800" y="2636912"/>
            <a:ext cx="2057400" cy="456200"/>
          </a:xfrm>
          <a:prstGeom prst="roundRect">
            <a:avLst/>
          </a:prstGeom>
          <a:solidFill>
            <a:srgbClr val="FED4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ysClr val="windowText" lastClr="000000"/>
                </a:solidFill>
              </a:rPr>
              <a:t>Authentic</a:t>
            </a:r>
          </a:p>
        </p:txBody>
      </p:sp>
      <p:sp>
        <p:nvSpPr>
          <p:cNvPr id="17" name="Rectangle: Rounded Corners 16">
            <a:extLst>
              <a:ext uri="{FF2B5EF4-FFF2-40B4-BE49-F238E27FC236}">
                <a16:creationId xmlns:a16="http://schemas.microsoft.com/office/drawing/2014/main" id="{B4D60923-98AC-212E-7B8D-2A1C1D0252D6}"/>
              </a:ext>
            </a:extLst>
          </p:cNvPr>
          <p:cNvSpPr/>
          <p:nvPr/>
        </p:nvSpPr>
        <p:spPr>
          <a:xfrm>
            <a:off x="471800" y="3356992"/>
            <a:ext cx="2057400" cy="456200"/>
          </a:xfrm>
          <a:prstGeom prst="roundRect">
            <a:avLst/>
          </a:prstGeom>
          <a:solidFill>
            <a:srgbClr val="C3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ysClr val="windowText" lastClr="000000"/>
                </a:solidFill>
              </a:rPr>
              <a:t>Prepared</a:t>
            </a:r>
          </a:p>
        </p:txBody>
      </p:sp>
      <p:sp>
        <p:nvSpPr>
          <p:cNvPr id="19" name="TextBox 18">
            <a:extLst>
              <a:ext uri="{FF2B5EF4-FFF2-40B4-BE49-F238E27FC236}">
                <a16:creationId xmlns:a16="http://schemas.microsoft.com/office/drawing/2014/main" id="{05A74969-A3E4-4B65-9B35-7DCD8A5B6245}"/>
              </a:ext>
            </a:extLst>
          </p:cNvPr>
          <p:cNvSpPr txBox="1">
            <a:spLocks/>
          </p:cNvSpPr>
          <p:nvPr/>
        </p:nvSpPr>
        <p:spPr>
          <a:xfrm>
            <a:off x="2987824" y="1907754"/>
            <a:ext cx="5718655" cy="464560"/>
          </a:xfrm>
          <a:prstGeom prst="roundRect">
            <a:avLst/>
          </a:prstGeom>
          <a:solidFill>
            <a:srgbClr val="F58A1D">
              <a:alpha val="40000"/>
            </a:srgbClr>
          </a:solidFill>
        </p:spPr>
        <p:txBody>
          <a:bodyPr wrap="square" anchor="ctr">
            <a:noAutofit/>
          </a:bodyPr>
          <a:lstStyle/>
          <a:p>
            <a:r>
              <a:rPr lang="en-GB" sz="1200" b="0" i="0" dirty="0">
                <a:effectLst/>
              </a:rPr>
              <a:t>Show confidence in both your argument and ideas, and in yourself as the presenter. This makes you sound </a:t>
            </a:r>
            <a:r>
              <a:rPr lang="en-GB" sz="1200" b="1" i="0" dirty="0">
                <a:effectLst/>
              </a:rPr>
              <a:t>credible (ethos).</a:t>
            </a:r>
            <a:endParaRPr lang="en-GB" sz="1200" dirty="0"/>
          </a:p>
        </p:txBody>
      </p:sp>
      <p:sp>
        <p:nvSpPr>
          <p:cNvPr id="21" name="TextBox 20">
            <a:extLst>
              <a:ext uri="{FF2B5EF4-FFF2-40B4-BE49-F238E27FC236}">
                <a16:creationId xmlns:a16="http://schemas.microsoft.com/office/drawing/2014/main" id="{C279D4B4-F839-3DFF-100F-25B1171911E5}"/>
              </a:ext>
            </a:extLst>
          </p:cNvPr>
          <p:cNvSpPr txBox="1"/>
          <p:nvPr/>
        </p:nvSpPr>
        <p:spPr>
          <a:xfrm>
            <a:off x="2991322" y="2639753"/>
            <a:ext cx="5684376" cy="456200"/>
          </a:xfrm>
          <a:prstGeom prst="roundRect">
            <a:avLst/>
          </a:prstGeom>
          <a:solidFill>
            <a:srgbClr val="FED40B">
              <a:alpha val="40000"/>
            </a:srgbClr>
          </a:solidFill>
        </p:spPr>
        <p:txBody>
          <a:bodyPr wrap="square" anchor="ctr">
            <a:noAutofit/>
          </a:bodyPr>
          <a:lstStyle/>
          <a:p>
            <a:r>
              <a:rPr lang="en-GB" sz="1200" b="0" i="0" dirty="0">
                <a:effectLst/>
              </a:rPr>
              <a:t>Be genuine and honest in your delivery, allowing your passion for the </a:t>
            </a:r>
            <a:r>
              <a:rPr lang="en-GB" sz="1200" dirty="0"/>
              <a:t>issue </a:t>
            </a:r>
            <a:r>
              <a:rPr lang="en-GB" sz="1200" b="0" i="0" dirty="0">
                <a:effectLst/>
              </a:rPr>
              <a:t>to shine through. </a:t>
            </a:r>
            <a:r>
              <a:rPr lang="en-GB" sz="1200" dirty="0"/>
              <a:t>This gives your argument </a:t>
            </a:r>
            <a:r>
              <a:rPr lang="en-GB" sz="1200" b="1" dirty="0"/>
              <a:t>emotional appeal (pathos).</a:t>
            </a:r>
            <a:endParaRPr lang="en-GB" sz="1200" dirty="0"/>
          </a:p>
        </p:txBody>
      </p:sp>
      <p:sp>
        <p:nvSpPr>
          <p:cNvPr id="23" name="TextBox 22">
            <a:extLst>
              <a:ext uri="{FF2B5EF4-FFF2-40B4-BE49-F238E27FC236}">
                <a16:creationId xmlns:a16="http://schemas.microsoft.com/office/drawing/2014/main" id="{57D7E99E-6531-7E5F-C8C1-BBB3781D496A}"/>
              </a:ext>
            </a:extLst>
          </p:cNvPr>
          <p:cNvSpPr txBox="1"/>
          <p:nvPr/>
        </p:nvSpPr>
        <p:spPr>
          <a:xfrm>
            <a:off x="2987824" y="3356992"/>
            <a:ext cx="5684376" cy="456200"/>
          </a:xfrm>
          <a:prstGeom prst="roundRect">
            <a:avLst/>
          </a:prstGeom>
          <a:solidFill>
            <a:srgbClr val="C3D821">
              <a:alpha val="40000"/>
            </a:srgbClr>
          </a:solidFill>
        </p:spPr>
        <p:txBody>
          <a:bodyPr wrap="square" anchor="ctr">
            <a:noAutofit/>
          </a:bodyPr>
          <a:lstStyle/>
          <a:p>
            <a:r>
              <a:rPr lang="en-GB" sz="1200" b="0" i="0" dirty="0">
                <a:effectLst/>
              </a:rPr>
              <a:t>Show that you're well-prepared and knowledgeable about what you're presenting. This </a:t>
            </a:r>
            <a:r>
              <a:rPr lang="en-GB" sz="1200" dirty="0"/>
              <a:t>will strengthen the </a:t>
            </a:r>
            <a:r>
              <a:rPr lang="en-GB" sz="1200" b="1" dirty="0"/>
              <a:t>logic </a:t>
            </a:r>
            <a:r>
              <a:rPr lang="en-GB" sz="1200" dirty="0"/>
              <a:t>of your argument </a:t>
            </a:r>
            <a:r>
              <a:rPr lang="en-GB" sz="1200" b="1" dirty="0"/>
              <a:t>(logos).</a:t>
            </a:r>
          </a:p>
        </p:txBody>
      </p:sp>
      <p:graphicFrame>
        <p:nvGraphicFramePr>
          <p:cNvPr id="24" name="Table 23">
            <a:extLst>
              <a:ext uri="{FF2B5EF4-FFF2-40B4-BE49-F238E27FC236}">
                <a16:creationId xmlns:a16="http://schemas.microsoft.com/office/drawing/2014/main" id="{BF9798A3-7E9C-F23F-DF58-108C1A4BD3B3}"/>
              </a:ext>
            </a:extLst>
          </p:cNvPr>
          <p:cNvGraphicFramePr>
            <a:graphicFrameLocks noGrp="1"/>
          </p:cNvGraphicFramePr>
          <p:nvPr>
            <p:extLst>
              <p:ext uri="{D42A27DB-BD31-4B8C-83A1-F6EECF244321}">
                <p14:modId xmlns:p14="http://schemas.microsoft.com/office/powerpoint/2010/main" val="3474380736"/>
              </p:ext>
            </p:extLst>
          </p:nvPr>
        </p:nvGraphicFramePr>
        <p:xfrm>
          <a:off x="1838533" y="4515587"/>
          <a:ext cx="5466934" cy="1173728"/>
        </p:xfrm>
        <a:graphic>
          <a:graphicData uri="http://schemas.openxmlformats.org/drawingml/2006/table">
            <a:tbl>
              <a:tblPr firstRow="1" bandRow="1">
                <a:tableStyleId>{5940675A-B579-460E-94D1-54222C63F5DA}</a:tableStyleId>
              </a:tblPr>
              <a:tblGrid>
                <a:gridCol w="2733467">
                  <a:extLst>
                    <a:ext uri="{9D8B030D-6E8A-4147-A177-3AD203B41FA5}">
                      <a16:colId xmlns:a16="http://schemas.microsoft.com/office/drawing/2014/main" val="542907837"/>
                    </a:ext>
                  </a:extLst>
                </a:gridCol>
                <a:gridCol w="2733467">
                  <a:extLst>
                    <a:ext uri="{9D8B030D-6E8A-4147-A177-3AD203B41FA5}">
                      <a16:colId xmlns:a16="http://schemas.microsoft.com/office/drawing/2014/main" val="4286935262"/>
                    </a:ext>
                  </a:extLst>
                </a:gridCol>
              </a:tblGrid>
              <a:tr h="586864">
                <a:tc>
                  <a:txBody>
                    <a:bodyPr/>
                    <a:lstStyle/>
                    <a:p>
                      <a:pPr algn="l"/>
                      <a:r>
                        <a:rPr lang="en-GB" sz="1100" b="1" i="1" dirty="0">
                          <a:hlinkClick r:id="rId2" action="ppaction://hlinksldjump"/>
                        </a:rPr>
                        <a:t>Confident body language</a:t>
                      </a:r>
                      <a:endParaRPr lang="en-GB" sz="1100" b="1" i="1" dirty="0"/>
                    </a:p>
                  </a:txBody>
                  <a:tcPr anchor="ctr"/>
                </a:tc>
                <a:tc>
                  <a:txBody>
                    <a:bodyPr/>
                    <a:lstStyle/>
                    <a:p>
                      <a:pPr algn="l"/>
                      <a:r>
                        <a:rPr lang="en-GB" sz="1100" b="1" i="1" dirty="0">
                          <a:hlinkClick r:id="rId3" action="ppaction://hlinksldjump"/>
                        </a:rPr>
                        <a:t>Engaging body language</a:t>
                      </a:r>
                      <a:endParaRPr lang="en-GB" sz="1100" b="1" i="1" dirty="0"/>
                    </a:p>
                  </a:txBody>
                  <a:tcPr anchor="ctr"/>
                </a:tc>
                <a:extLst>
                  <a:ext uri="{0D108BD9-81ED-4DB2-BD59-A6C34878D82A}">
                    <a16:rowId xmlns:a16="http://schemas.microsoft.com/office/drawing/2014/main" val="3415007258"/>
                  </a:ext>
                </a:extLst>
              </a:tr>
              <a:tr h="586864">
                <a:tc>
                  <a:txBody>
                    <a:bodyPr/>
                    <a:lstStyle/>
                    <a:p>
                      <a:pPr algn="l"/>
                      <a:r>
                        <a:rPr lang="en-GB" sz="1100" b="1" i="1" dirty="0">
                          <a:hlinkClick r:id="rId4" action="ppaction://hlinksldjump"/>
                        </a:rPr>
                        <a:t>Appropriate speed</a:t>
                      </a:r>
                      <a:endParaRPr lang="en-GB" sz="1100" b="1" i="1" dirty="0"/>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1" i="1" dirty="0">
                          <a:hlinkClick r:id="rId5" action="ppaction://hlinksldjump"/>
                        </a:rPr>
                        <a:t>Pauses for effect</a:t>
                      </a:r>
                      <a:endParaRPr lang="en-GB" sz="1100" b="1" i="1" dirty="0"/>
                    </a:p>
                  </a:txBody>
                  <a:tcPr anchor="ctr"/>
                </a:tc>
                <a:extLst>
                  <a:ext uri="{0D108BD9-81ED-4DB2-BD59-A6C34878D82A}">
                    <a16:rowId xmlns:a16="http://schemas.microsoft.com/office/drawing/2014/main" val="2665936205"/>
                  </a:ext>
                </a:extLst>
              </a:tr>
            </a:tbl>
          </a:graphicData>
        </a:graphic>
      </p:graphicFrame>
      <p:pic>
        <p:nvPicPr>
          <p:cNvPr id="26" name="Picture 25">
            <a:extLst>
              <a:ext uri="{FF2B5EF4-FFF2-40B4-BE49-F238E27FC236}">
                <a16:creationId xmlns:a16="http://schemas.microsoft.com/office/drawing/2014/main" id="{7774C4D0-031B-7ED3-8846-8F4999E75F5A}"/>
              </a:ext>
            </a:extLst>
          </p:cNvPr>
          <p:cNvPicPr>
            <a:picLocks noChangeAspect="1"/>
          </p:cNvPicPr>
          <p:nvPr/>
        </p:nvPicPr>
        <p:blipFill>
          <a:blip r:embed="rId6"/>
          <a:stretch>
            <a:fillRect/>
          </a:stretch>
        </p:blipFill>
        <p:spPr>
          <a:xfrm>
            <a:off x="3985785" y="4549056"/>
            <a:ext cx="378910" cy="486600"/>
          </a:xfrm>
          <a:prstGeom prst="rect">
            <a:avLst/>
          </a:prstGeom>
        </p:spPr>
      </p:pic>
      <p:pic>
        <p:nvPicPr>
          <p:cNvPr id="28" name="Picture 27">
            <a:extLst>
              <a:ext uri="{FF2B5EF4-FFF2-40B4-BE49-F238E27FC236}">
                <a16:creationId xmlns:a16="http://schemas.microsoft.com/office/drawing/2014/main" id="{968E760D-C1B6-6FF6-52E1-345967254C44}"/>
              </a:ext>
            </a:extLst>
          </p:cNvPr>
          <p:cNvPicPr>
            <a:picLocks noChangeAspect="1"/>
          </p:cNvPicPr>
          <p:nvPr/>
        </p:nvPicPr>
        <p:blipFill>
          <a:blip r:embed="rId7"/>
          <a:stretch>
            <a:fillRect/>
          </a:stretch>
        </p:blipFill>
        <p:spPr>
          <a:xfrm>
            <a:off x="6680000" y="4537187"/>
            <a:ext cx="554877" cy="522617"/>
          </a:xfrm>
          <a:prstGeom prst="rect">
            <a:avLst/>
          </a:prstGeom>
        </p:spPr>
      </p:pic>
      <p:pic>
        <p:nvPicPr>
          <p:cNvPr id="32" name="Picture 31">
            <a:extLst>
              <a:ext uri="{FF2B5EF4-FFF2-40B4-BE49-F238E27FC236}">
                <a16:creationId xmlns:a16="http://schemas.microsoft.com/office/drawing/2014/main" id="{23EECF6C-C780-82C1-5975-C49C0C137B18}"/>
              </a:ext>
            </a:extLst>
          </p:cNvPr>
          <p:cNvPicPr>
            <a:picLocks noChangeAspect="1"/>
          </p:cNvPicPr>
          <p:nvPr/>
        </p:nvPicPr>
        <p:blipFill rotWithShape="1">
          <a:blip r:embed="rId8"/>
          <a:srcRect l="-2" t="8014" r="20042" b="13697"/>
          <a:stretch/>
        </p:blipFill>
        <p:spPr>
          <a:xfrm>
            <a:off x="3907589" y="5135514"/>
            <a:ext cx="535301" cy="493868"/>
          </a:xfrm>
          <a:prstGeom prst="rect">
            <a:avLst/>
          </a:prstGeom>
        </p:spPr>
      </p:pic>
      <p:pic>
        <p:nvPicPr>
          <p:cNvPr id="36" name="Picture 35">
            <a:extLst>
              <a:ext uri="{FF2B5EF4-FFF2-40B4-BE49-F238E27FC236}">
                <a16:creationId xmlns:a16="http://schemas.microsoft.com/office/drawing/2014/main" id="{79EDEB8B-F7FA-A5E0-B153-0EB42E931E2B}"/>
              </a:ext>
            </a:extLst>
          </p:cNvPr>
          <p:cNvPicPr>
            <a:picLocks noChangeAspect="1"/>
          </p:cNvPicPr>
          <p:nvPr/>
        </p:nvPicPr>
        <p:blipFill rotWithShape="1">
          <a:blip r:embed="rId9"/>
          <a:srcRect l="8191" t="6365" r="14666" b="7391"/>
          <a:stretch/>
        </p:blipFill>
        <p:spPr>
          <a:xfrm>
            <a:off x="6687992" y="5223058"/>
            <a:ext cx="368613" cy="399493"/>
          </a:xfrm>
          <a:prstGeom prst="ellipse">
            <a:avLst/>
          </a:prstGeom>
        </p:spPr>
      </p:pic>
      <p:pic>
        <p:nvPicPr>
          <p:cNvPr id="6" name="Picture 5" descr="A black x on a white background&#10;&#10;Description automatically generated">
            <a:extLst>
              <a:ext uri="{FF2B5EF4-FFF2-40B4-BE49-F238E27FC236}">
                <a16:creationId xmlns:a16="http://schemas.microsoft.com/office/drawing/2014/main" id="{3F203EAC-C46A-141E-9A4A-9A1B7994E01F}"/>
              </a:ext>
            </a:extLst>
          </p:cNvPr>
          <p:cNvPicPr>
            <a:picLocks noChangeAspect="1"/>
          </p:cNvPicPr>
          <p:nvPr/>
        </p:nvPicPr>
        <p:blipFill>
          <a:blip r:embed="rId10"/>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4027306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7240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30</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Frustrated</a:t>
            </a:r>
          </a:p>
        </p:txBody>
      </p:sp>
    </p:spTree>
    <p:extLst>
      <p:ext uri="{BB962C8B-B14F-4D97-AF65-F5344CB8AC3E}">
        <p14:creationId xmlns:p14="http://schemas.microsoft.com/office/powerpoint/2010/main" val="263443796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00400"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31</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Curious</a:t>
            </a:r>
          </a:p>
        </p:txBody>
      </p:sp>
    </p:spTree>
    <p:extLst>
      <p:ext uri="{BB962C8B-B14F-4D97-AF65-F5344CB8AC3E}">
        <p14:creationId xmlns:p14="http://schemas.microsoft.com/office/powerpoint/2010/main" val="256703037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52839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32</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Calm</a:t>
            </a:r>
          </a:p>
        </p:txBody>
      </p:sp>
    </p:spTree>
    <p:extLst>
      <p:ext uri="{BB962C8B-B14F-4D97-AF65-F5344CB8AC3E}">
        <p14:creationId xmlns:p14="http://schemas.microsoft.com/office/powerpoint/2010/main" val="109429486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33</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Proud</a:t>
            </a:r>
          </a:p>
        </p:txBody>
      </p:sp>
    </p:spTree>
    <p:extLst>
      <p:ext uri="{BB962C8B-B14F-4D97-AF65-F5344CB8AC3E}">
        <p14:creationId xmlns:p14="http://schemas.microsoft.com/office/powerpoint/2010/main" val="368357072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52839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34</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Bored</a:t>
            </a:r>
          </a:p>
        </p:txBody>
      </p:sp>
    </p:spTree>
    <p:extLst>
      <p:ext uri="{BB962C8B-B14F-4D97-AF65-F5344CB8AC3E}">
        <p14:creationId xmlns:p14="http://schemas.microsoft.com/office/powerpoint/2010/main" val="1972078882"/>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52839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35</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Embarrassed</a:t>
            </a:r>
          </a:p>
        </p:txBody>
      </p:sp>
    </p:spTree>
    <p:extLst>
      <p:ext uri="{BB962C8B-B14F-4D97-AF65-F5344CB8AC3E}">
        <p14:creationId xmlns:p14="http://schemas.microsoft.com/office/powerpoint/2010/main" val="184193128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7240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36</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Confident</a:t>
            </a:r>
          </a:p>
        </p:txBody>
      </p:sp>
    </p:spTree>
    <p:extLst>
      <p:ext uri="{BB962C8B-B14F-4D97-AF65-F5344CB8AC3E}">
        <p14:creationId xmlns:p14="http://schemas.microsoft.com/office/powerpoint/2010/main" val="496213264"/>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52839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37</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Determined</a:t>
            </a:r>
          </a:p>
        </p:txBody>
      </p:sp>
    </p:spTree>
    <p:extLst>
      <p:ext uri="{BB962C8B-B14F-4D97-AF65-F5344CB8AC3E}">
        <p14:creationId xmlns:p14="http://schemas.microsoft.com/office/powerpoint/2010/main" val="424502511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528392"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38</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Reluctant</a:t>
            </a:r>
          </a:p>
        </p:txBody>
      </p:sp>
    </p:spTree>
    <p:extLst>
      <p:ext uri="{BB962C8B-B14F-4D97-AF65-F5344CB8AC3E}">
        <p14:creationId xmlns:p14="http://schemas.microsoft.com/office/powerpoint/2010/main" val="16896673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37207B5-5E12-2DA1-7E18-19ADE098A947}"/>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5CFACC60-06A2-1465-8F72-0E153F66B88F}"/>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4E7DE2F3-1006-D3CA-5E9C-A96CC22B516B}"/>
              </a:ext>
            </a:extLst>
          </p:cNvPr>
          <p:cNvSpPr>
            <a:spLocks noGrp="1"/>
          </p:cNvSpPr>
          <p:nvPr>
            <p:ph type="sldNum" sz="quarter" idx="12"/>
          </p:nvPr>
        </p:nvSpPr>
        <p:spPr/>
        <p:txBody>
          <a:bodyPr/>
          <a:lstStyle/>
          <a:p>
            <a:fld id="{EFC07C4F-4DD7-4452-9CBE-7B4BC77324C7}" type="slidenum">
              <a:rPr lang="en-GB" smtClean="0"/>
              <a:t>39</a:t>
            </a:fld>
            <a:endParaRPr lang="en-GB" dirty="0"/>
          </a:p>
        </p:txBody>
      </p:sp>
      <p:sp>
        <p:nvSpPr>
          <p:cNvPr id="6" name="Title 1">
            <a:extLst>
              <a:ext uri="{FF2B5EF4-FFF2-40B4-BE49-F238E27FC236}">
                <a16:creationId xmlns:a16="http://schemas.microsoft.com/office/drawing/2014/main" id="{A0E8FB51-7558-1BC4-B102-DB97A867F4D4}"/>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pic>
        <p:nvPicPr>
          <p:cNvPr id="7" name="Picture 6">
            <a:extLst>
              <a:ext uri="{FF2B5EF4-FFF2-40B4-BE49-F238E27FC236}">
                <a16:creationId xmlns:a16="http://schemas.microsoft.com/office/drawing/2014/main" id="{C4AA68A6-5DC3-09F2-5DB5-7ACACC387A74}"/>
              </a:ext>
            </a:extLst>
          </p:cNvPr>
          <p:cNvPicPr>
            <a:picLocks noChangeAspect="1"/>
          </p:cNvPicPr>
          <p:nvPr/>
        </p:nvPicPr>
        <p:blipFill>
          <a:blip r:embed="rId2"/>
          <a:stretch>
            <a:fillRect/>
          </a:stretch>
        </p:blipFill>
        <p:spPr>
          <a:xfrm>
            <a:off x="358025" y="1988840"/>
            <a:ext cx="3305175" cy="3629025"/>
          </a:xfrm>
          <a:prstGeom prst="rect">
            <a:avLst/>
          </a:prstGeom>
        </p:spPr>
      </p:pic>
      <p:sp>
        <p:nvSpPr>
          <p:cNvPr id="11" name="TextBox 10">
            <a:extLst>
              <a:ext uri="{FF2B5EF4-FFF2-40B4-BE49-F238E27FC236}">
                <a16:creationId xmlns:a16="http://schemas.microsoft.com/office/drawing/2014/main" id="{B3699F3D-917B-01FE-9052-97250221DA33}"/>
              </a:ext>
            </a:extLst>
          </p:cNvPr>
          <p:cNvSpPr txBox="1"/>
          <p:nvPr/>
        </p:nvSpPr>
        <p:spPr>
          <a:xfrm>
            <a:off x="4132498" y="1768022"/>
            <a:ext cx="4572000" cy="3970318"/>
          </a:xfrm>
          <a:prstGeom prst="rect">
            <a:avLst/>
          </a:prstGeom>
          <a:noFill/>
        </p:spPr>
        <p:txBody>
          <a:bodyPr wrap="square">
            <a:spAutoFit/>
          </a:bodyPr>
          <a:lstStyle/>
          <a:p>
            <a:r>
              <a:rPr lang="en-GB" sz="1400" dirty="0"/>
              <a:t>How did it feel to express different emotions through your body language?</a:t>
            </a:r>
          </a:p>
          <a:p>
            <a:endParaRPr lang="en-GB" sz="1400" dirty="0"/>
          </a:p>
          <a:p>
            <a:endParaRPr lang="en-GB" sz="1400" dirty="0"/>
          </a:p>
          <a:p>
            <a:r>
              <a:rPr lang="en-GB" sz="1400" dirty="0"/>
              <a:t>Did you find some emotions easier to express than others? Why?</a:t>
            </a:r>
          </a:p>
          <a:p>
            <a:endParaRPr lang="en-GB" sz="1400" dirty="0"/>
          </a:p>
          <a:p>
            <a:endParaRPr lang="en-GB" sz="1400" dirty="0"/>
          </a:p>
          <a:p>
            <a:r>
              <a:rPr lang="en-GB" sz="1400" dirty="0"/>
              <a:t>What types of movements and facial expressions did you use to portray the emotions effectively?</a:t>
            </a:r>
          </a:p>
          <a:p>
            <a:endParaRPr lang="en-GB" sz="1400" dirty="0"/>
          </a:p>
          <a:p>
            <a:endParaRPr lang="en-GB" sz="1400" dirty="0"/>
          </a:p>
          <a:p>
            <a:r>
              <a:rPr lang="en-GB" sz="1400" dirty="0"/>
              <a:t>How did the Emotion Walk help you understand the importance of body language in conveying emotions?</a:t>
            </a:r>
          </a:p>
          <a:p>
            <a:endParaRPr lang="en-GB" sz="1400" dirty="0"/>
          </a:p>
          <a:p>
            <a:endParaRPr lang="en-GB" sz="1400" dirty="0"/>
          </a:p>
          <a:p>
            <a:r>
              <a:rPr lang="en-GB" sz="1400" dirty="0"/>
              <a:t>What emotions do you want to be conveying during your argument?</a:t>
            </a:r>
          </a:p>
        </p:txBody>
      </p:sp>
    </p:spTree>
    <p:extLst>
      <p:ext uri="{BB962C8B-B14F-4D97-AF65-F5344CB8AC3E}">
        <p14:creationId xmlns:p14="http://schemas.microsoft.com/office/powerpoint/2010/main" val="1694849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818A5-5358-AA0B-6DBB-D34A14C45089}"/>
              </a:ext>
            </a:extLst>
          </p:cNvPr>
          <p:cNvSpPr>
            <a:spLocks noGrp="1"/>
          </p:cNvSpPr>
          <p:nvPr>
            <p:ph type="title"/>
          </p:nvPr>
        </p:nvSpPr>
        <p:spPr>
          <a:xfrm>
            <a:off x="323528" y="1110735"/>
            <a:ext cx="7886700" cy="504056"/>
          </a:xfrm>
        </p:spPr>
        <p:txBody>
          <a:bodyPr>
            <a:normAutofit fontScale="90000"/>
          </a:bodyPr>
          <a:lstStyle/>
          <a:p>
            <a:r>
              <a:rPr lang="en-GB" b="1" i="1" dirty="0">
                <a:latin typeface="+mn-lt"/>
              </a:rPr>
              <a:t>Appropriate speed</a:t>
            </a:r>
          </a:p>
        </p:txBody>
      </p:sp>
      <p:sp>
        <p:nvSpPr>
          <p:cNvPr id="3" name="Date Placeholder 2">
            <a:extLst>
              <a:ext uri="{FF2B5EF4-FFF2-40B4-BE49-F238E27FC236}">
                <a16:creationId xmlns:a16="http://schemas.microsoft.com/office/drawing/2014/main" id="{2AE55764-F72F-987D-22CF-BD029BECF65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E70E85FD-B177-E53F-17DA-C3CEDCE2A64D}"/>
              </a:ext>
            </a:extLst>
          </p:cNvPr>
          <p:cNvSpPr>
            <a:spLocks noGrp="1"/>
          </p:cNvSpPr>
          <p:nvPr>
            <p:ph type="ftr" sz="quarter" idx="11"/>
          </p:nvPr>
        </p:nvSpPr>
        <p:spPr>
          <a:xfrm>
            <a:off x="2411760" y="6356351"/>
            <a:ext cx="331236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200F09A-0898-874C-BAA6-6B96DD4CB876}"/>
              </a:ext>
            </a:extLst>
          </p:cNvPr>
          <p:cNvSpPr>
            <a:spLocks noGrp="1"/>
          </p:cNvSpPr>
          <p:nvPr>
            <p:ph type="sldNum" sz="quarter" idx="12"/>
          </p:nvPr>
        </p:nvSpPr>
        <p:spPr/>
        <p:txBody>
          <a:bodyPr/>
          <a:lstStyle/>
          <a:p>
            <a:fld id="{EFC07C4F-4DD7-4452-9CBE-7B4BC77324C7}" type="slidenum">
              <a:rPr lang="en-GB" smtClean="0"/>
              <a:t>4</a:t>
            </a:fld>
            <a:endParaRPr lang="en-GB" dirty="0"/>
          </a:p>
        </p:txBody>
      </p:sp>
      <p:sp>
        <p:nvSpPr>
          <p:cNvPr id="6" name="TextBox 5">
            <a:extLst>
              <a:ext uri="{FF2B5EF4-FFF2-40B4-BE49-F238E27FC236}">
                <a16:creationId xmlns:a16="http://schemas.microsoft.com/office/drawing/2014/main" id="{B942E92E-FA23-0249-9AD7-6FBFAA3C9861}"/>
              </a:ext>
            </a:extLst>
          </p:cNvPr>
          <p:cNvSpPr txBox="1"/>
          <p:nvPr/>
        </p:nvSpPr>
        <p:spPr>
          <a:xfrm>
            <a:off x="323528" y="1801268"/>
            <a:ext cx="8424936" cy="461665"/>
          </a:xfrm>
          <a:prstGeom prst="rect">
            <a:avLst/>
          </a:prstGeom>
          <a:solidFill>
            <a:srgbClr val="FED40B"/>
          </a:solidFill>
        </p:spPr>
        <p:txBody>
          <a:bodyPr wrap="square" rtlCol="0">
            <a:spAutoFit/>
          </a:bodyPr>
          <a:lstStyle/>
          <a:p>
            <a:r>
              <a:rPr lang="en-GB" sz="1200" dirty="0"/>
              <a:t>In Section 1 – Curriculum Talk, we thought about how speaking too slowly or too quickly can affect our audience. Have a look back at your notes now; what still applies here? </a:t>
            </a:r>
          </a:p>
        </p:txBody>
      </p:sp>
      <p:graphicFrame>
        <p:nvGraphicFramePr>
          <p:cNvPr id="12" name="Table 11">
            <a:extLst>
              <a:ext uri="{FF2B5EF4-FFF2-40B4-BE49-F238E27FC236}">
                <a16:creationId xmlns:a16="http://schemas.microsoft.com/office/drawing/2014/main" id="{A7501CB6-3886-EAFA-C75B-576E4D5F11AC}"/>
              </a:ext>
            </a:extLst>
          </p:cNvPr>
          <p:cNvGraphicFramePr>
            <a:graphicFrameLocks noGrp="1"/>
          </p:cNvGraphicFramePr>
          <p:nvPr>
            <p:extLst>
              <p:ext uri="{D42A27DB-BD31-4B8C-83A1-F6EECF244321}">
                <p14:modId xmlns:p14="http://schemas.microsoft.com/office/powerpoint/2010/main" val="1102601199"/>
              </p:ext>
            </p:extLst>
          </p:nvPr>
        </p:nvGraphicFramePr>
        <p:xfrm>
          <a:off x="323528" y="2532941"/>
          <a:ext cx="8424936" cy="2526591"/>
        </p:xfrm>
        <a:graphic>
          <a:graphicData uri="http://schemas.openxmlformats.org/drawingml/2006/table">
            <a:tbl>
              <a:tblPr firstRow="1" bandRow="1">
                <a:tableStyleId>{5C22544A-7EE6-4342-B048-85BDC9FD1C3A}</a:tableStyleId>
              </a:tblPr>
              <a:tblGrid>
                <a:gridCol w="1694994">
                  <a:extLst>
                    <a:ext uri="{9D8B030D-6E8A-4147-A177-3AD203B41FA5}">
                      <a16:colId xmlns:a16="http://schemas.microsoft.com/office/drawing/2014/main" val="866942991"/>
                    </a:ext>
                  </a:extLst>
                </a:gridCol>
                <a:gridCol w="3364971">
                  <a:extLst>
                    <a:ext uri="{9D8B030D-6E8A-4147-A177-3AD203B41FA5}">
                      <a16:colId xmlns:a16="http://schemas.microsoft.com/office/drawing/2014/main" val="3383597148"/>
                    </a:ext>
                  </a:extLst>
                </a:gridCol>
                <a:gridCol w="3364971">
                  <a:extLst>
                    <a:ext uri="{9D8B030D-6E8A-4147-A177-3AD203B41FA5}">
                      <a16:colId xmlns:a16="http://schemas.microsoft.com/office/drawing/2014/main" val="3869022966"/>
                    </a:ext>
                  </a:extLst>
                </a:gridCol>
              </a:tblGrid>
              <a:tr h="319995">
                <a:tc>
                  <a:txBody>
                    <a:bodyPr/>
                    <a:lstStyle/>
                    <a:p>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fast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slow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5751697"/>
                  </a:ext>
                </a:extLst>
              </a:tr>
              <a:tr h="735532">
                <a:tc>
                  <a:txBody>
                    <a:bodyPr/>
                    <a:lstStyle/>
                    <a:p>
                      <a:pPr algn="ctr"/>
                      <a:r>
                        <a:rPr lang="en-GB" sz="1100" b="1" i="1" dirty="0">
                          <a:solidFill>
                            <a:sysClr val="windowText" lastClr="000000"/>
                          </a:solidFill>
                        </a:rPr>
                        <a:t>Credible/</a:t>
                      </a:r>
                    </a:p>
                    <a:p>
                      <a:pPr algn="ctr"/>
                      <a:r>
                        <a:rPr lang="en-GB" sz="1100" b="1" i="1" dirty="0">
                          <a:solidFill>
                            <a:sysClr val="windowText" lastClr="000000"/>
                          </a:solidFill>
                        </a:rPr>
                        <a:t>Ethos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2093926"/>
                  </a:ext>
                </a:extLst>
              </a:tr>
              <a:tr h="735532">
                <a:tc>
                  <a:txBody>
                    <a:bodyPr/>
                    <a:lstStyle/>
                    <a:p>
                      <a:pPr algn="ctr"/>
                      <a:r>
                        <a:rPr lang="en-GB" sz="1100" b="1" i="1" dirty="0">
                          <a:solidFill>
                            <a:sysClr val="windowText" lastClr="000000"/>
                          </a:solidFill>
                        </a:rPr>
                        <a:t>Authentic/</a:t>
                      </a:r>
                    </a:p>
                    <a:p>
                      <a:pPr algn="ctr"/>
                      <a:r>
                        <a:rPr lang="en-GB" sz="1100" b="1" i="1" dirty="0">
                          <a:solidFill>
                            <a:sysClr val="windowText" lastClr="000000"/>
                          </a:solidFill>
                        </a:rPr>
                        <a:t>Pathos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7872942"/>
                  </a:ext>
                </a:extLst>
              </a:tr>
              <a:tr h="735532">
                <a:tc>
                  <a:txBody>
                    <a:bodyPr/>
                    <a:lstStyle/>
                    <a:p>
                      <a:pPr algn="ctr"/>
                      <a:r>
                        <a:rPr lang="en-GB" sz="1100" b="1" i="1" dirty="0">
                          <a:solidFill>
                            <a:sysClr val="windowText" lastClr="000000"/>
                          </a:solidFill>
                        </a:rPr>
                        <a:t>Prepared/Logos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8044995"/>
                  </a:ext>
                </a:extLst>
              </a:tr>
            </a:tbl>
          </a:graphicData>
        </a:graphic>
      </p:graphicFrame>
      <p:sp>
        <p:nvSpPr>
          <p:cNvPr id="13" name="TextBox 12">
            <a:extLst>
              <a:ext uri="{FF2B5EF4-FFF2-40B4-BE49-F238E27FC236}">
                <a16:creationId xmlns:a16="http://schemas.microsoft.com/office/drawing/2014/main" id="{874AC2C1-77B4-A7A3-6942-0A75703CCE74}"/>
              </a:ext>
            </a:extLst>
          </p:cNvPr>
          <p:cNvSpPr txBox="1"/>
          <p:nvPr/>
        </p:nvSpPr>
        <p:spPr>
          <a:xfrm>
            <a:off x="287524" y="5476842"/>
            <a:ext cx="8496944" cy="276999"/>
          </a:xfrm>
          <a:prstGeom prst="rect">
            <a:avLst/>
          </a:prstGeom>
          <a:solidFill>
            <a:srgbClr val="C3D821"/>
          </a:solidFill>
        </p:spPr>
        <p:txBody>
          <a:bodyPr wrap="square" rtlCol="0">
            <a:spAutoFit/>
          </a:bodyPr>
          <a:lstStyle/>
          <a:p>
            <a:r>
              <a:rPr lang="en-GB" sz="1200" dirty="0"/>
              <a:t>Discuss together how the speed you speak at might impact the ethos, pathos, and logos of your argument. </a:t>
            </a:r>
          </a:p>
        </p:txBody>
      </p:sp>
      <p:pic>
        <p:nvPicPr>
          <p:cNvPr id="7" name="Picture 6" descr="A black x on a white background&#10;&#10;Description automatically generated">
            <a:extLst>
              <a:ext uri="{FF2B5EF4-FFF2-40B4-BE49-F238E27FC236}">
                <a16:creationId xmlns:a16="http://schemas.microsoft.com/office/drawing/2014/main" id="{716BB678-36F6-D6BA-B179-75C8846757BD}"/>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1755446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91813-9D50-EE1D-FDCE-776C44B2ACAB}"/>
              </a:ext>
            </a:extLst>
          </p:cNvPr>
          <p:cNvSpPr>
            <a:spLocks noGrp="1"/>
          </p:cNvSpPr>
          <p:nvPr>
            <p:ph type="title"/>
          </p:nvPr>
        </p:nvSpPr>
        <p:spPr>
          <a:xfrm>
            <a:off x="395536" y="1052736"/>
            <a:ext cx="7886700" cy="576064"/>
          </a:xfrm>
        </p:spPr>
        <p:txBody>
          <a:bodyPr/>
          <a:lstStyle/>
          <a:p>
            <a:r>
              <a:rPr lang="en-GB" b="1" i="1" dirty="0">
                <a:latin typeface="+mn-lt"/>
              </a:rPr>
              <a:t>Confident body language</a:t>
            </a:r>
          </a:p>
        </p:txBody>
      </p:sp>
      <p:sp>
        <p:nvSpPr>
          <p:cNvPr id="3" name="Date Placeholder 2">
            <a:extLst>
              <a:ext uri="{FF2B5EF4-FFF2-40B4-BE49-F238E27FC236}">
                <a16:creationId xmlns:a16="http://schemas.microsoft.com/office/drawing/2014/main" id="{1939821E-24E8-81B4-0E9C-D16C215E7437}"/>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513019EF-BC1E-F244-2583-C69F0B668F21}"/>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2B3300F7-DE94-DCD3-B08D-B4791E71E0B0}"/>
              </a:ext>
            </a:extLst>
          </p:cNvPr>
          <p:cNvSpPr>
            <a:spLocks noGrp="1"/>
          </p:cNvSpPr>
          <p:nvPr>
            <p:ph type="sldNum" sz="quarter" idx="12"/>
          </p:nvPr>
        </p:nvSpPr>
        <p:spPr/>
        <p:txBody>
          <a:bodyPr/>
          <a:lstStyle/>
          <a:p>
            <a:fld id="{EFC07C4F-4DD7-4452-9CBE-7B4BC77324C7}" type="slidenum">
              <a:rPr lang="en-GB" smtClean="0"/>
              <a:t>40</a:t>
            </a:fld>
            <a:endParaRPr lang="en-GB" dirty="0"/>
          </a:p>
        </p:txBody>
      </p:sp>
      <p:sp>
        <p:nvSpPr>
          <p:cNvPr id="6" name="Oval 5">
            <a:extLst>
              <a:ext uri="{FF2B5EF4-FFF2-40B4-BE49-F238E27FC236}">
                <a16:creationId xmlns:a16="http://schemas.microsoft.com/office/drawing/2014/main" id="{21D5CEE2-FB8A-B86E-43F9-E5C818F47AD5}"/>
              </a:ext>
            </a:extLst>
          </p:cNvPr>
          <p:cNvSpPr/>
          <p:nvPr/>
        </p:nvSpPr>
        <p:spPr>
          <a:xfrm>
            <a:off x="3299984" y="3116786"/>
            <a:ext cx="2304256" cy="1368152"/>
          </a:xfrm>
          <a:prstGeom prst="ellipse">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What is confident body language?</a:t>
            </a:r>
          </a:p>
        </p:txBody>
      </p:sp>
      <p:sp>
        <p:nvSpPr>
          <p:cNvPr id="7" name="TextBox 6">
            <a:extLst>
              <a:ext uri="{FF2B5EF4-FFF2-40B4-BE49-F238E27FC236}">
                <a16:creationId xmlns:a16="http://schemas.microsoft.com/office/drawing/2014/main" id="{8A8D47AB-A6B8-D004-0F20-37CAD2127AA9}"/>
              </a:ext>
            </a:extLst>
          </p:cNvPr>
          <p:cNvSpPr txBox="1"/>
          <p:nvPr/>
        </p:nvSpPr>
        <p:spPr>
          <a:xfrm>
            <a:off x="395536" y="1719414"/>
            <a:ext cx="8352928" cy="307777"/>
          </a:xfrm>
          <a:prstGeom prst="rect">
            <a:avLst/>
          </a:prstGeom>
          <a:solidFill>
            <a:srgbClr val="C3D821"/>
          </a:solidFill>
        </p:spPr>
        <p:txBody>
          <a:bodyPr wrap="square" rtlCol="0">
            <a:spAutoFit/>
          </a:bodyPr>
          <a:lstStyle/>
          <a:p>
            <a:r>
              <a:rPr lang="en-GB" sz="1400" dirty="0"/>
              <a:t>Think specifically about your ‘confident’ emotion walk… </a:t>
            </a:r>
          </a:p>
        </p:txBody>
      </p:sp>
    </p:spTree>
    <p:extLst>
      <p:ext uri="{BB962C8B-B14F-4D97-AF65-F5344CB8AC3E}">
        <p14:creationId xmlns:p14="http://schemas.microsoft.com/office/powerpoint/2010/main" val="24265897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91813-9D50-EE1D-FDCE-776C44B2ACAB}"/>
              </a:ext>
            </a:extLst>
          </p:cNvPr>
          <p:cNvSpPr>
            <a:spLocks noGrp="1"/>
          </p:cNvSpPr>
          <p:nvPr>
            <p:ph type="title"/>
          </p:nvPr>
        </p:nvSpPr>
        <p:spPr>
          <a:xfrm>
            <a:off x="395536" y="1052736"/>
            <a:ext cx="7886700" cy="576064"/>
          </a:xfrm>
        </p:spPr>
        <p:txBody>
          <a:bodyPr/>
          <a:lstStyle/>
          <a:p>
            <a:r>
              <a:rPr lang="en-GB" b="1" i="1" dirty="0">
                <a:latin typeface="+mn-lt"/>
              </a:rPr>
              <a:t>Confident body language</a:t>
            </a:r>
          </a:p>
        </p:txBody>
      </p:sp>
      <p:sp>
        <p:nvSpPr>
          <p:cNvPr id="3" name="Date Placeholder 2">
            <a:extLst>
              <a:ext uri="{FF2B5EF4-FFF2-40B4-BE49-F238E27FC236}">
                <a16:creationId xmlns:a16="http://schemas.microsoft.com/office/drawing/2014/main" id="{1939821E-24E8-81B4-0E9C-D16C215E7437}"/>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513019EF-BC1E-F244-2583-C69F0B668F21}"/>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2B3300F7-DE94-DCD3-B08D-B4791E71E0B0}"/>
              </a:ext>
            </a:extLst>
          </p:cNvPr>
          <p:cNvSpPr>
            <a:spLocks noGrp="1"/>
          </p:cNvSpPr>
          <p:nvPr>
            <p:ph type="sldNum" sz="quarter" idx="12"/>
          </p:nvPr>
        </p:nvSpPr>
        <p:spPr/>
        <p:txBody>
          <a:bodyPr/>
          <a:lstStyle/>
          <a:p>
            <a:fld id="{EFC07C4F-4DD7-4452-9CBE-7B4BC77324C7}" type="slidenum">
              <a:rPr lang="en-GB" smtClean="0"/>
              <a:t>41</a:t>
            </a:fld>
            <a:endParaRPr lang="en-GB" dirty="0"/>
          </a:p>
        </p:txBody>
      </p:sp>
      <p:sp>
        <p:nvSpPr>
          <p:cNvPr id="6" name="Oval 5">
            <a:extLst>
              <a:ext uri="{FF2B5EF4-FFF2-40B4-BE49-F238E27FC236}">
                <a16:creationId xmlns:a16="http://schemas.microsoft.com/office/drawing/2014/main" id="{21D5CEE2-FB8A-B86E-43F9-E5C818F47AD5}"/>
              </a:ext>
            </a:extLst>
          </p:cNvPr>
          <p:cNvSpPr/>
          <p:nvPr/>
        </p:nvSpPr>
        <p:spPr>
          <a:xfrm>
            <a:off x="3299984" y="3116786"/>
            <a:ext cx="2304256" cy="1368152"/>
          </a:xfrm>
          <a:prstGeom prst="ellipse">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What is confident body language?</a:t>
            </a:r>
          </a:p>
        </p:txBody>
      </p:sp>
      <p:sp>
        <p:nvSpPr>
          <p:cNvPr id="7" name="TextBox 6">
            <a:extLst>
              <a:ext uri="{FF2B5EF4-FFF2-40B4-BE49-F238E27FC236}">
                <a16:creationId xmlns:a16="http://schemas.microsoft.com/office/drawing/2014/main" id="{8A8D47AB-A6B8-D004-0F20-37CAD2127AA9}"/>
              </a:ext>
            </a:extLst>
          </p:cNvPr>
          <p:cNvSpPr txBox="1"/>
          <p:nvPr/>
        </p:nvSpPr>
        <p:spPr>
          <a:xfrm>
            <a:off x="395536" y="1719414"/>
            <a:ext cx="8352928" cy="307777"/>
          </a:xfrm>
          <a:prstGeom prst="rect">
            <a:avLst/>
          </a:prstGeom>
          <a:solidFill>
            <a:srgbClr val="C3D821"/>
          </a:solidFill>
        </p:spPr>
        <p:txBody>
          <a:bodyPr wrap="square" rtlCol="0">
            <a:spAutoFit/>
          </a:bodyPr>
          <a:lstStyle/>
          <a:p>
            <a:r>
              <a:rPr lang="en-GB" sz="1400" dirty="0"/>
              <a:t>Think specifically about your ‘confident’ emotion walk… </a:t>
            </a:r>
          </a:p>
        </p:txBody>
      </p:sp>
      <p:sp>
        <p:nvSpPr>
          <p:cNvPr id="8" name="TextBox 7">
            <a:extLst>
              <a:ext uri="{FF2B5EF4-FFF2-40B4-BE49-F238E27FC236}">
                <a16:creationId xmlns:a16="http://schemas.microsoft.com/office/drawing/2014/main" id="{E3810DA4-00BE-3988-EEB7-4D1BC6B238CA}"/>
              </a:ext>
            </a:extLst>
          </p:cNvPr>
          <p:cNvSpPr txBox="1"/>
          <p:nvPr/>
        </p:nvSpPr>
        <p:spPr>
          <a:xfrm>
            <a:off x="431589" y="2512922"/>
            <a:ext cx="1769368" cy="677108"/>
          </a:xfrm>
          <a:prstGeom prst="rect">
            <a:avLst/>
          </a:prstGeom>
          <a:noFill/>
        </p:spPr>
        <p:txBody>
          <a:bodyPr wrap="square" rtlCol="0">
            <a:spAutoFit/>
          </a:bodyPr>
          <a:lstStyle/>
          <a:p>
            <a:r>
              <a:rPr lang="en-GB" sz="1400" dirty="0"/>
              <a:t>Standing up straight</a:t>
            </a:r>
          </a:p>
          <a:p>
            <a:pPr algn="ctr"/>
            <a:r>
              <a:rPr lang="en-GB" sz="1200" i="1" dirty="0"/>
              <a:t>(if possible, avoid slouching)</a:t>
            </a:r>
          </a:p>
        </p:txBody>
      </p:sp>
      <p:sp>
        <p:nvSpPr>
          <p:cNvPr id="9" name="TextBox 8">
            <a:extLst>
              <a:ext uri="{FF2B5EF4-FFF2-40B4-BE49-F238E27FC236}">
                <a16:creationId xmlns:a16="http://schemas.microsoft.com/office/drawing/2014/main" id="{13C8F026-C21A-7A16-A551-4A30279185D0}"/>
              </a:ext>
            </a:extLst>
          </p:cNvPr>
          <p:cNvSpPr txBox="1"/>
          <p:nvPr/>
        </p:nvSpPr>
        <p:spPr>
          <a:xfrm>
            <a:off x="6703267" y="3327533"/>
            <a:ext cx="2113942" cy="1046440"/>
          </a:xfrm>
          <a:prstGeom prst="rect">
            <a:avLst/>
          </a:prstGeom>
          <a:noFill/>
        </p:spPr>
        <p:txBody>
          <a:bodyPr wrap="square" rtlCol="0">
            <a:spAutoFit/>
          </a:bodyPr>
          <a:lstStyle/>
          <a:p>
            <a:r>
              <a:rPr lang="en-GB" sz="1400" dirty="0"/>
              <a:t>Looking at your audience</a:t>
            </a:r>
          </a:p>
          <a:p>
            <a:pPr algn="ctr"/>
            <a:r>
              <a:rPr lang="en-GB" sz="1200" i="1" dirty="0"/>
              <a:t>(you don’t have to make eye contact all the time, but you should look at each member of your audience)</a:t>
            </a:r>
          </a:p>
        </p:txBody>
      </p:sp>
      <p:sp>
        <p:nvSpPr>
          <p:cNvPr id="10" name="Rectangle 9">
            <a:extLst>
              <a:ext uri="{FF2B5EF4-FFF2-40B4-BE49-F238E27FC236}">
                <a16:creationId xmlns:a16="http://schemas.microsoft.com/office/drawing/2014/main" id="{2D752A98-5FF4-41EF-03E4-921CD0422F77}"/>
              </a:ext>
            </a:extLst>
          </p:cNvPr>
          <p:cNvSpPr/>
          <p:nvPr/>
        </p:nvSpPr>
        <p:spPr>
          <a:xfrm>
            <a:off x="467544" y="5877272"/>
            <a:ext cx="8424936" cy="221109"/>
          </a:xfrm>
          <a:prstGeom prst="rect">
            <a:avLst/>
          </a:prstGeom>
          <a:solidFill>
            <a:srgbClr val="E414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100" b="1" i="1" dirty="0">
                <a:solidFill>
                  <a:schemeClr val="bg1"/>
                </a:solidFill>
              </a:rPr>
              <a:t>These are some ways you can show confidence through your body language; aim to incorporate a few into your argument, if you are able to. </a:t>
            </a:r>
          </a:p>
        </p:txBody>
      </p:sp>
      <p:sp>
        <p:nvSpPr>
          <p:cNvPr id="11" name="TextBox 10">
            <a:extLst>
              <a:ext uri="{FF2B5EF4-FFF2-40B4-BE49-F238E27FC236}">
                <a16:creationId xmlns:a16="http://schemas.microsoft.com/office/drawing/2014/main" id="{17943B5E-131D-1DDA-3B94-856DF923E2B1}"/>
              </a:ext>
            </a:extLst>
          </p:cNvPr>
          <p:cNvSpPr txBox="1"/>
          <p:nvPr/>
        </p:nvSpPr>
        <p:spPr>
          <a:xfrm>
            <a:off x="3203848" y="2205145"/>
            <a:ext cx="1769368" cy="492443"/>
          </a:xfrm>
          <a:prstGeom prst="rect">
            <a:avLst/>
          </a:prstGeom>
          <a:noFill/>
        </p:spPr>
        <p:txBody>
          <a:bodyPr wrap="square" rtlCol="0">
            <a:spAutoFit/>
          </a:bodyPr>
          <a:lstStyle/>
          <a:p>
            <a:pPr algn="ctr"/>
            <a:r>
              <a:rPr lang="en-GB" sz="1400" dirty="0"/>
              <a:t>Smiling</a:t>
            </a:r>
            <a:br>
              <a:rPr lang="en-GB" sz="1400" dirty="0"/>
            </a:br>
            <a:r>
              <a:rPr lang="en-GB" sz="1200" i="1" dirty="0"/>
              <a:t>(not constantly!) </a:t>
            </a:r>
            <a:endParaRPr lang="en-GB" sz="1400" i="1" dirty="0"/>
          </a:p>
        </p:txBody>
      </p:sp>
      <p:sp>
        <p:nvSpPr>
          <p:cNvPr id="13" name="TextBox 12">
            <a:extLst>
              <a:ext uri="{FF2B5EF4-FFF2-40B4-BE49-F238E27FC236}">
                <a16:creationId xmlns:a16="http://schemas.microsoft.com/office/drawing/2014/main" id="{9E9A92BD-A95B-1C05-A87F-CD26D3838E39}"/>
              </a:ext>
            </a:extLst>
          </p:cNvPr>
          <p:cNvSpPr txBox="1"/>
          <p:nvPr/>
        </p:nvSpPr>
        <p:spPr>
          <a:xfrm>
            <a:off x="5977979" y="2251312"/>
            <a:ext cx="2304257" cy="523220"/>
          </a:xfrm>
          <a:prstGeom prst="rect">
            <a:avLst/>
          </a:prstGeom>
          <a:noFill/>
        </p:spPr>
        <p:txBody>
          <a:bodyPr wrap="square" rtlCol="0">
            <a:spAutoFit/>
          </a:bodyPr>
          <a:lstStyle/>
          <a:p>
            <a:pPr algn="ctr"/>
            <a:r>
              <a:rPr lang="en-GB" sz="1400" dirty="0"/>
              <a:t>Making purposeful, relaxed movements</a:t>
            </a:r>
          </a:p>
        </p:txBody>
      </p:sp>
      <p:sp>
        <p:nvSpPr>
          <p:cNvPr id="14" name="TextBox 13">
            <a:extLst>
              <a:ext uri="{FF2B5EF4-FFF2-40B4-BE49-F238E27FC236}">
                <a16:creationId xmlns:a16="http://schemas.microsoft.com/office/drawing/2014/main" id="{DAD6D5EF-EE3A-0D25-A0F1-83967078F714}"/>
              </a:ext>
            </a:extLst>
          </p:cNvPr>
          <p:cNvSpPr txBox="1"/>
          <p:nvPr/>
        </p:nvSpPr>
        <p:spPr>
          <a:xfrm>
            <a:off x="656938" y="3758421"/>
            <a:ext cx="2113942" cy="861774"/>
          </a:xfrm>
          <a:prstGeom prst="rect">
            <a:avLst/>
          </a:prstGeom>
          <a:noFill/>
        </p:spPr>
        <p:txBody>
          <a:bodyPr wrap="square" rtlCol="0">
            <a:spAutoFit/>
          </a:bodyPr>
          <a:lstStyle/>
          <a:p>
            <a:pPr algn="ctr"/>
            <a:r>
              <a:rPr lang="en-GB" sz="1400" dirty="0"/>
              <a:t>Head position is level</a:t>
            </a:r>
            <a:br>
              <a:rPr lang="en-GB" sz="1400" dirty="0"/>
            </a:br>
            <a:r>
              <a:rPr lang="en-GB" sz="1200" i="1" dirty="0"/>
              <a:t>(not looking at the floor or tilted to the side, unless for effect)</a:t>
            </a:r>
            <a:endParaRPr lang="en-GB" sz="1400" i="1" dirty="0"/>
          </a:p>
        </p:txBody>
      </p:sp>
      <p:sp>
        <p:nvSpPr>
          <p:cNvPr id="15" name="TextBox 14">
            <a:extLst>
              <a:ext uri="{FF2B5EF4-FFF2-40B4-BE49-F238E27FC236}">
                <a16:creationId xmlns:a16="http://schemas.microsoft.com/office/drawing/2014/main" id="{1C574AA4-A2BE-BA84-436F-2698D326D32F}"/>
              </a:ext>
            </a:extLst>
          </p:cNvPr>
          <p:cNvSpPr txBox="1"/>
          <p:nvPr/>
        </p:nvSpPr>
        <p:spPr>
          <a:xfrm>
            <a:off x="4440889" y="4694736"/>
            <a:ext cx="2113942" cy="861774"/>
          </a:xfrm>
          <a:prstGeom prst="rect">
            <a:avLst/>
          </a:prstGeom>
          <a:noFill/>
        </p:spPr>
        <p:txBody>
          <a:bodyPr wrap="square" rtlCol="0">
            <a:spAutoFit/>
          </a:bodyPr>
          <a:lstStyle/>
          <a:p>
            <a:pPr algn="ctr"/>
            <a:r>
              <a:rPr lang="en-GB" sz="1400" dirty="0"/>
              <a:t>Open gestures</a:t>
            </a:r>
          </a:p>
          <a:p>
            <a:pPr algn="ctr"/>
            <a:r>
              <a:rPr lang="en-GB" sz="1200" i="1" dirty="0"/>
              <a:t>(uncrossed arms, facing the audience, open-handed gestures)</a:t>
            </a:r>
          </a:p>
        </p:txBody>
      </p:sp>
    </p:spTree>
    <p:extLst>
      <p:ext uri="{BB962C8B-B14F-4D97-AF65-F5344CB8AC3E}">
        <p14:creationId xmlns:p14="http://schemas.microsoft.com/office/powerpoint/2010/main" val="63295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818A5-5358-AA0B-6DBB-D34A14C45089}"/>
              </a:ext>
            </a:extLst>
          </p:cNvPr>
          <p:cNvSpPr>
            <a:spLocks noGrp="1"/>
          </p:cNvSpPr>
          <p:nvPr>
            <p:ph type="title"/>
          </p:nvPr>
        </p:nvSpPr>
        <p:spPr>
          <a:xfrm>
            <a:off x="341617" y="987634"/>
            <a:ext cx="7886700" cy="504056"/>
          </a:xfrm>
        </p:spPr>
        <p:txBody>
          <a:bodyPr>
            <a:normAutofit/>
          </a:bodyPr>
          <a:lstStyle/>
          <a:p>
            <a:r>
              <a:rPr lang="en-GB" sz="2400" b="1" i="1" dirty="0">
                <a:latin typeface="+mn-lt"/>
              </a:rPr>
              <a:t>Appropriate speed – teacher notes</a:t>
            </a:r>
          </a:p>
        </p:txBody>
      </p:sp>
      <p:sp>
        <p:nvSpPr>
          <p:cNvPr id="3" name="Date Placeholder 2">
            <a:extLst>
              <a:ext uri="{FF2B5EF4-FFF2-40B4-BE49-F238E27FC236}">
                <a16:creationId xmlns:a16="http://schemas.microsoft.com/office/drawing/2014/main" id="{2AE55764-F72F-987D-22CF-BD029BECF65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E70E85FD-B177-E53F-17DA-C3CEDCE2A64D}"/>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200F09A-0898-874C-BAA6-6B96DD4CB876}"/>
              </a:ext>
            </a:extLst>
          </p:cNvPr>
          <p:cNvSpPr>
            <a:spLocks noGrp="1"/>
          </p:cNvSpPr>
          <p:nvPr>
            <p:ph type="sldNum" sz="quarter" idx="12"/>
          </p:nvPr>
        </p:nvSpPr>
        <p:spPr/>
        <p:txBody>
          <a:bodyPr/>
          <a:lstStyle/>
          <a:p>
            <a:fld id="{EFC07C4F-4DD7-4452-9CBE-7B4BC77324C7}" type="slidenum">
              <a:rPr lang="en-GB" smtClean="0"/>
              <a:t>5</a:t>
            </a:fld>
            <a:endParaRPr lang="en-GB" dirty="0"/>
          </a:p>
        </p:txBody>
      </p:sp>
      <p:graphicFrame>
        <p:nvGraphicFramePr>
          <p:cNvPr id="12" name="Table 11">
            <a:extLst>
              <a:ext uri="{FF2B5EF4-FFF2-40B4-BE49-F238E27FC236}">
                <a16:creationId xmlns:a16="http://schemas.microsoft.com/office/drawing/2014/main" id="{A7501CB6-3886-EAFA-C75B-576E4D5F11AC}"/>
              </a:ext>
            </a:extLst>
          </p:cNvPr>
          <p:cNvGraphicFramePr>
            <a:graphicFrameLocks noGrp="1"/>
          </p:cNvGraphicFramePr>
          <p:nvPr>
            <p:extLst>
              <p:ext uri="{D42A27DB-BD31-4B8C-83A1-F6EECF244321}">
                <p14:modId xmlns:p14="http://schemas.microsoft.com/office/powerpoint/2010/main" val="3234983024"/>
              </p:ext>
            </p:extLst>
          </p:nvPr>
        </p:nvGraphicFramePr>
        <p:xfrm>
          <a:off x="359532" y="1518472"/>
          <a:ext cx="8424936" cy="4617675"/>
        </p:xfrm>
        <a:graphic>
          <a:graphicData uri="http://schemas.openxmlformats.org/drawingml/2006/table">
            <a:tbl>
              <a:tblPr firstRow="1" bandRow="1">
                <a:tableStyleId>{5C22544A-7EE6-4342-B048-85BDC9FD1C3A}</a:tableStyleId>
              </a:tblPr>
              <a:tblGrid>
                <a:gridCol w="1044116">
                  <a:extLst>
                    <a:ext uri="{9D8B030D-6E8A-4147-A177-3AD203B41FA5}">
                      <a16:colId xmlns:a16="http://schemas.microsoft.com/office/drawing/2014/main" val="866942991"/>
                    </a:ext>
                  </a:extLst>
                </a:gridCol>
                <a:gridCol w="3690410">
                  <a:extLst>
                    <a:ext uri="{9D8B030D-6E8A-4147-A177-3AD203B41FA5}">
                      <a16:colId xmlns:a16="http://schemas.microsoft.com/office/drawing/2014/main" val="3383597148"/>
                    </a:ext>
                  </a:extLst>
                </a:gridCol>
                <a:gridCol w="3690410">
                  <a:extLst>
                    <a:ext uri="{9D8B030D-6E8A-4147-A177-3AD203B41FA5}">
                      <a16:colId xmlns:a16="http://schemas.microsoft.com/office/drawing/2014/main" val="3869022966"/>
                    </a:ext>
                  </a:extLst>
                </a:gridCol>
              </a:tblGrid>
              <a:tr h="319995">
                <a:tc>
                  <a:txBody>
                    <a:bodyPr/>
                    <a:lstStyle/>
                    <a:p>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fast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slow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5751697"/>
                  </a:ext>
                </a:extLst>
              </a:tr>
              <a:tr h="1432560">
                <a:tc>
                  <a:txBody>
                    <a:bodyPr/>
                    <a:lstStyle/>
                    <a:p>
                      <a:pPr algn="ctr"/>
                      <a:r>
                        <a:rPr lang="en-GB" sz="1100" b="1" i="1" dirty="0">
                          <a:solidFill>
                            <a:sysClr val="windowText" lastClr="000000"/>
                          </a:solidFill>
                        </a:rPr>
                        <a:t>Credible/</a:t>
                      </a:r>
                    </a:p>
                    <a:p>
                      <a:pPr algn="ctr"/>
                      <a:r>
                        <a:rPr lang="en-GB" sz="1100" b="1" i="1" dirty="0">
                          <a:solidFill>
                            <a:sysClr val="windowText" lastClr="000000"/>
                          </a:solidFill>
                        </a:rPr>
                        <a:t>Ethos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Rapid speech may convey nervousness or lack of confidence. It might give the impression that the presenter is rushing through the content, potentially undermining their confidence and authority.</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A slow pace might indicate hesitation or uncertainty. It could be perceived as a lack of confidence in the material being presented, affecting the audience's trust in the speaker.</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2093926"/>
                  </a:ext>
                </a:extLst>
              </a:tr>
              <a:tr h="1432560">
                <a:tc>
                  <a:txBody>
                    <a:bodyPr/>
                    <a:lstStyle/>
                    <a:p>
                      <a:pPr algn="ctr"/>
                      <a:r>
                        <a:rPr lang="en-GB" sz="1100" b="1" i="1" dirty="0">
                          <a:solidFill>
                            <a:sysClr val="windowText" lastClr="000000"/>
                          </a:solidFill>
                        </a:rPr>
                        <a:t>Authentic/</a:t>
                      </a:r>
                    </a:p>
                    <a:p>
                      <a:pPr algn="ctr"/>
                      <a:r>
                        <a:rPr lang="en-GB" sz="1100" b="1" i="1" dirty="0">
                          <a:solidFill>
                            <a:sysClr val="windowText" lastClr="000000"/>
                          </a:solidFill>
                        </a:rPr>
                        <a:t>Pathos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Rapid speech may hinder the presenter's ability to express genuine emotions or passion for the topic. This can compromise authenticity as it might seem rehearsed or lacking in sincerity.</a:t>
                      </a:r>
                    </a:p>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Rapid speech might diminish the emotional impact of the message. It could make it harder for the audience to feel connected or moved by the content.</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A slow pace might come across as contrived or overly deliberate, potentially impacting the authenticity of the presenter's delivery. It may feel forced rather than naturally expressive.</a:t>
                      </a:r>
                    </a:p>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A very slow pace might give more time for emotional impact, but it could also make the audience lose interest or feel disconnected.</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7872942"/>
                  </a:ext>
                </a:extLst>
              </a:tr>
              <a:tr h="1432560">
                <a:tc>
                  <a:txBody>
                    <a:bodyPr/>
                    <a:lstStyle/>
                    <a:p>
                      <a:pPr algn="ctr"/>
                      <a:r>
                        <a:rPr lang="en-GB" sz="1100" b="1" i="1" dirty="0">
                          <a:solidFill>
                            <a:sysClr val="windowText" lastClr="000000"/>
                          </a:solidFill>
                        </a:rPr>
                        <a:t>Prepared/</a:t>
                      </a:r>
                    </a:p>
                    <a:p>
                      <a:pPr algn="ctr"/>
                      <a:r>
                        <a:rPr lang="en-GB" sz="1100" b="1" i="1" dirty="0">
                          <a:solidFill>
                            <a:sysClr val="windowText" lastClr="000000"/>
                          </a:solidFill>
                        </a:rPr>
                        <a:t>Logos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dirty="0">
                          <a:solidFill>
                            <a:sysClr val="windowText" lastClr="000000"/>
                          </a:solidFill>
                        </a:rPr>
                        <a:t>Rapid speech might give the impression that the presenter is unprepared or hasn't thoroughly considered the content. </a:t>
                      </a:r>
                    </a:p>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It can make the information harder to understand. The audience might miss important points or not grasp the logic behind the message.</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2800" indent="-172800">
                        <a:buFont typeface="Arial" panose="020B0604020202020204" pitchFamily="34" charset="0"/>
                        <a:buChar char="•"/>
                      </a:pPr>
                      <a:r>
                        <a:rPr lang="en-GB" sz="1100" dirty="0">
                          <a:solidFill>
                            <a:sysClr val="windowText" lastClr="000000"/>
                          </a:solidFill>
                        </a:rPr>
                        <a:t>A slow pace might imply over-preparation or excessive focus on delivering each word perfectly. This can detract from the flow and naturalness of the presentation, impacting the perceived preparedness of the speaker.</a:t>
                      </a:r>
                    </a:p>
                    <a:p>
                      <a:pPr marL="172800" indent="-172800">
                        <a:buFont typeface="Arial" panose="020B0604020202020204" pitchFamily="34" charset="0"/>
                        <a:buChar char="•"/>
                      </a:pPr>
                      <a:r>
                        <a:rPr lang="en-GB" sz="1100" b="0" i="0" kern="1200" dirty="0">
                          <a:solidFill>
                            <a:schemeClr val="dk1"/>
                          </a:solidFill>
                          <a:effectLst/>
                          <a:latin typeface="+mn-lt"/>
                          <a:ea typeface="+mn-ea"/>
                          <a:cs typeface="+mn-cs"/>
                        </a:rPr>
                        <a:t>A slow pace might allow more time for the audience to understand the logic, but it could also lead to boredom or losing interest.</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8044995"/>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CC4F9849-83A9-36A7-C9BA-1232E1581B59}"/>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21717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8E40924-F320-A5FA-634F-C4DD318D4053}"/>
              </a:ext>
            </a:extLst>
          </p:cNvPr>
          <p:cNvPicPr>
            <a:picLocks noChangeAspect="1"/>
          </p:cNvPicPr>
          <p:nvPr/>
        </p:nvPicPr>
        <p:blipFill>
          <a:blip r:embed="rId2"/>
          <a:stretch>
            <a:fillRect/>
          </a:stretch>
        </p:blipFill>
        <p:spPr>
          <a:xfrm>
            <a:off x="5009195" y="2502367"/>
            <a:ext cx="1146981" cy="577616"/>
          </a:xfrm>
          <a:prstGeom prst="rect">
            <a:avLst/>
          </a:prstGeom>
        </p:spPr>
      </p:pic>
      <p:sp>
        <p:nvSpPr>
          <p:cNvPr id="2" name="Title 1">
            <a:extLst>
              <a:ext uri="{FF2B5EF4-FFF2-40B4-BE49-F238E27FC236}">
                <a16:creationId xmlns:a16="http://schemas.microsoft.com/office/drawing/2014/main" id="{4BD37C70-02E8-4BAD-E619-275A0F82E756}"/>
              </a:ext>
            </a:extLst>
          </p:cNvPr>
          <p:cNvSpPr>
            <a:spLocks noGrp="1"/>
          </p:cNvSpPr>
          <p:nvPr>
            <p:ph type="title"/>
          </p:nvPr>
        </p:nvSpPr>
        <p:spPr>
          <a:xfrm>
            <a:off x="395536" y="1143354"/>
            <a:ext cx="7886700" cy="504056"/>
          </a:xfrm>
        </p:spPr>
        <p:txBody>
          <a:bodyPr>
            <a:normAutofit/>
          </a:bodyPr>
          <a:lstStyle/>
          <a:p>
            <a:r>
              <a:rPr lang="en-GB" sz="2400" b="1" i="1" dirty="0">
                <a:latin typeface="+mn-lt"/>
              </a:rPr>
              <a:t>When can a change of pace be useful?</a:t>
            </a:r>
          </a:p>
        </p:txBody>
      </p:sp>
      <p:sp>
        <p:nvSpPr>
          <p:cNvPr id="3" name="Date Placeholder 2">
            <a:extLst>
              <a:ext uri="{FF2B5EF4-FFF2-40B4-BE49-F238E27FC236}">
                <a16:creationId xmlns:a16="http://schemas.microsoft.com/office/drawing/2014/main" id="{89C25A05-DC10-45E8-635B-B9CEFB863C11}"/>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6978A753-766A-66ED-19A4-4F85613DE081}"/>
              </a:ext>
            </a:extLst>
          </p:cNvPr>
          <p:cNvSpPr>
            <a:spLocks noGrp="1"/>
          </p:cNvSpPr>
          <p:nvPr>
            <p:ph type="ftr" sz="quarter" idx="11"/>
          </p:nvPr>
        </p:nvSpPr>
        <p:spPr>
          <a:xfrm>
            <a:off x="2411760" y="6356351"/>
            <a:ext cx="3312368"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17276A22-5C38-14AC-184B-321E61FC1763}"/>
              </a:ext>
            </a:extLst>
          </p:cNvPr>
          <p:cNvSpPr>
            <a:spLocks noGrp="1"/>
          </p:cNvSpPr>
          <p:nvPr>
            <p:ph type="sldNum" sz="quarter" idx="12"/>
          </p:nvPr>
        </p:nvSpPr>
        <p:spPr/>
        <p:txBody>
          <a:bodyPr/>
          <a:lstStyle/>
          <a:p>
            <a:fld id="{EFC07C4F-4DD7-4452-9CBE-7B4BC77324C7}" type="slidenum">
              <a:rPr lang="en-GB" smtClean="0"/>
              <a:t>6</a:t>
            </a:fld>
            <a:endParaRPr lang="en-GB" dirty="0"/>
          </a:p>
        </p:txBody>
      </p:sp>
      <p:grpSp>
        <p:nvGrpSpPr>
          <p:cNvPr id="6" name="Group 5">
            <a:extLst>
              <a:ext uri="{FF2B5EF4-FFF2-40B4-BE49-F238E27FC236}">
                <a16:creationId xmlns:a16="http://schemas.microsoft.com/office/drawing/2014/main" id="{7D188F75-B247-FC12-1D5E-8BFBDB3AB114}"/>
              </a:ext>
            </a:extLst>
          </p:cNvPr>
          <p:cNvGrpSpPr/>
          <p:nvPr/>
        </p:nvGrpSpPr>
        <p:grpSpPr>
          <a:xfrm>
            <a:off x="6228184" y="1268760"/>
            <a:ext cx="2520280" cy="1584176"/>
            <a:chOff x="6093706" y="4775068"/>
            <a:chExt cx="2186457" cy="1485478"/>
          </a:xfrm>
        </p:grpSpPr>
        <p:pic>
          <p:nvPicPr>
            <p:cNvPr id="7" name="Picture 6">
              <a:extLst>
                <a:ext uri="{FF2B5EF4-FFF2-40B4-BE49-F238E27FC236}">
                  <a16:creationId xmlns:a16="http://schemas.microsoft.com/office/drawing/2014/main" id="{2C35CAA0-9C55-BD77-9EE6-F9D6ADBF00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706" y="4775068"/>
              <a:ext cx="2186457" cy="1485478"/>
            </a:xfrm>
            <a:prstGeom prst="rect">
              <a:avLst/>
            </a:prstGeom>
          </p:spPr>
        </p:pic>
        <p:sp>
          <p:nvSpPr>
            <p:cNvPr id="8" name="TextBox 7">
              <a:extLst>
                <a:ext uri="{FF2B5EF4-FFF2-40B4-BE49-F238E27FC236}">
                  <a16:creationId xmlns:a16="http://schemas.microsoft.com/office/drawing/2014/main" id="{03103741-CD06-1559-1C08-EAF47A75519C}"/>
                </a:ext>
              </a:extLst>
            </p:cNvPr>
            <p:cNvSpPr txBox="1"/>
            <p:nvPr/>
          </p:nvSpPr>
          <p:spPr>
            <a:xfrm>
              <a:off x="6217198" y="5022916"/>
              <a:ext cx="1936576" cy="606063"/>
            </a:xfrm>
            <a:prstGeom prst="rect">
              <a:avLst/>
            </a:prstGeom>
            <a:noFill/>
          </p:spPr>
          <p:txBody>
            <a:bodyPr wrap="square" rtlCol="0">
              <a:spAutoFit/>
            </a:bodyPr>
            <a:lstStyle/>
            <a:p>
              <a:r>
                <a:rPr lang="en-GB" sz="1200" dirty="0"/>
                <a:t>We don’t want to speak consistently too fast or too slow. But we do want to vary our pace. </a:t>
              </a:r>
            </a:p>
          </p:txBody>
        </p:sp>
      </p:grpSp>
      <p:sp>
        <p:nvSpPr>
          <p:cNvPr id="11" name="TextBox 10">
            <a:extLst>
              <a:ext uri="{FF2B5EF4-FFF2-40B4-BE49-F238E27FC236}">
                <a16:creationId xmlns:a16="http://schemas.microsoft.com/office/drawing/2014/main" id="{8A10F6F9-8CA1-085A-56DE-D214C77B7737}"/>
              </a:ext>
            </a:extLst>
          </p:cNvPr>
          <p:cNvSpPr txBox="1"/>
          <p:nvPr/>
        </p:nvSpPr>
        <p:spPr>
          <a:xfrm>
            <a:off x="505870" y="2177416"/>
            <a:ext cx="4365509" cy="3945050"/>
          </a:xfrm>
          <a:prstGeom prst="rect">
            <a:avLst/>
          </a:prstGeom>
          <a:noFill/>
          <a:ln w="28575">
            <a:solidFill>
              <a:srgbClr val="F58A1D"/>
            </a:solidFill>
          </a:ln>
        </p:spPr>
        <p:txBody>
          <a:bodyPr wrap="square" lIns="180000" rIns="180000" anchor="ctr">
            <a:noAutofit/>
          </a:bodyPr>
          <a:lstStyle/>
          <a:p>
            <a:r>
              <a:rPr lang="en-GB" sz="1200" dirty="0"/>
              <a:t>“To truly thrive, local politics needs the active participation of the very people who will inherit, protect and move our communities forward – us. </a:t>
            </a:r>
          </a:p>
          <a:p>
            <a:endParaRPr lang="en-GB" sz="1200" dirty="0"/>
          </a:p>
          <a:p>
            <a:r>
              <a:rPr lang="en-GB" sz="1200" dirty="0"/>
              <a:t>It's not just a call for involvement; it's a call for empowerment. The older generation say that young people are disinterested, that we are more interested in TikTok than the town hall. But let me tell you, our generation is rewriting the script. It's not about choosing between dance trends and civic duty; it's about orchestrating a rhythm of change. </a:t>
            </a:r>
          </a:p>
          <a:p>
            <a:endParaRPr lang="en-GB" sz="1200" dirty="0"/>
          </a:p>
          <a:p>
            <a:r>
              <a:rPr lang="en-GB" sz="1200" dirty="0"/>
              <a:t>So, let's swap the misconceptions for a beat that echoes empowerment and engagement in every step we take.”</a:t>
            </a:r>
          </a:p>
        </p:txBody>
      </p:sp>
      <p:sp>
        <p:nvSpPr>
          <p:cNvPr id="12" name="TextBox 11">
            <a:extLst>
              <a:ext uri="{FF2B5EF4-FFF2-40B4-BE49-F238E27FC236}">
                <a16:creationId xmlns:a16="http://schemas.microsoft.com/office/drawing/2014/main" id="{CBBB3A0F-5CFA-4EB3-A6F8-C1F6939E14DA}"/>
              </a:ext>
            </a:extLst>
          </p:cNvPr>
          <p:cNvSpPr txBox="1"/>
          <p:nvPr/>
        </p:nvSpPr>
        <p:spPr>
          <a:xfrm>
            <a:off x="5220072" y="3102792"/>
            <a:ext cx="3539716" cy="2334861"/>
          </a:xfrm>
          <a:prstGeom prst="rect">
            <a:avLst/>
          </a:prstGeom>
          <a:solidFill>
            <a:srgbClr val="FED40B"/>
          </a:solidFill>
        </p:spPr>
        <p:txBody>
          <a:bodyPr wrap="square" lIns="108000" bIns="72000" rtlCol="0">
            <a:spAutoFit/>
          </a:bodyPr>
          <a:lstStyle/>
          <a:p>
            <a:r>
              <a:rPr lang="en-GB" sz="1200" dirty="0"/>
              <a:t>Read this example opening to an argument for young people to get more involved in local politics. </a:t>
            </a:r>
          </a:p>
          <a:p>
            <a:endParaRPr lang="en-GB" sz="1200" dirty="0"/>
          </a:p>
          <a:p>
            <a:r>
              <a:rPr lang="en-GB" sz="1200" dirty="0"/>
              <a:t>Look at the two highlighted phrases.</a:t>
            </a:r>
          </a:p>
          <a:p>
            <a:endParaRPr lang="en-GB" sz="1200" dirty="0"/>
          </a:p>
          <a:p>
            <a:pPr marL="285750" indent="-285750">
              <a:buFont typeface="Arial" panose="020B0604020202020204" pitchFamily="34" charset="0"/>
              <a:buChar char="•"/>
            </a:pPr>
            <a:r>
              <a:rPr lang="en-GB" sz="1200" dirty="0"/>
              <a:t>Which would be better read faster, and which read slower?</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Why?</a:t>
            </a:r>
            <a:br>
              <a:rPr lang="en-GB" sz="1200" dirty="0"/>
            </a:br>
            <a:endParaRPr lang="en-GB" sz="1200" dirty="0"/>
          </a:p>
          <a:p>
            <a:pPr marL="285750" indent="-285750">
              <a:buFont typeface="Arial" panose="020B0604020202020204" pitchFamily="34" charset="0"/>
              <a:buChar char="•"/>
            </a:pPr>
            <a:r>
              <a:rPr lang="en-GB" sz="1200" dirty="0"/>
              <a:t>Which other phrases/sentences could use a change of pace?</a:t>
            </a:r>
          </a:p>
        </p:txBody>
      </p:sp>
      <p:sp>
        <p:nvSpPr>
          <p:cNvPr id="13" name="TextBox 12">
            <a:extLst>
              <a:ext uri="{FF2B5EF4-FFF2-40B4-BE49-F238E27FC236}">
                <a16:creationId xmlns:a16="http://schemas.microsoft.com/office/drawing/2014/main" id="{EDB3CC6A-47DD-0338-E3C1-984D218917B9}"/>
              </a:ext>
            </a:extLst>
          </p:cNvPr>
          <p:cNvSpPr txBox="1"/>
          <p:nvPr/>
        </p:nvSpPr>
        <p:spPr>
          <a:xfrm>
            <a:off x="5220072" y="5634265"/>
            <a:ext cx="3539716" cy="488201"/>
          </a:xfrm>
          <a:prstGeom prst="rect">
            <a:avLst/>
          </a:prstGeom>
          <a:solidFill>
            <a:srgbClr val="C3D821"/>
          </a:solidFill>
        </p:spPr>
        <p:txBody>
          <a:bodyPr wrap="square" lIns="108000" bIns="72000" rtlCol="0">
            <a:spAutoFit/>
          </a:bodyPr>
          <a:lstStyle/>
          <a:p>
            <a:r>
              <a:rPr lang="en-GB" sz="1200" dirty="0"/>
              <a:t>Are there any key phrases in your argument that would benefit from a change of pace?</a:t>
            </a:r>
          </a:p>
        </p:txBody>
      </p:sp>
      <p:pic>
        <p:nvPicPr>
          <p:cNvPr id="9" name="Picture 8" descr="A black x on a white background&#10;&#10;Description automatically generated">
            <a:extLst>
              <a:ext uri="{FF2B5EF4-FFF2-40B4-BE49-F238E27FC236}">
                <a16:creationId xmlns:a16="http://schemas.microsoft.com/office/drawing/2014/main" id="{FCBF2AB3-D42C-D3DF-E756-842D649C5602}"/>
              </a:ext>
            </a:extLst>
          </p:cNvPr>
          <p:cNvPicPr>
            <a:picLocks noChangeAspect="1"/>
          </p:cNvPicPr>
          <p:nvPr/>
        </p:nvPicPr>
        <p:blipFill>
          <a:blip r:embed="rId4"/>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175393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A4514-831E-C2CE-CCD4-4DDEA5775C6F}"/>
              </a:ext>
            </a:extLst>
          </p:cNvPr>
          <p:cNvSpPr>
            <a:spLocks noGrp="1"/>
          </p:cNvSpPr>
          <p:nvPr>
            <p:ph type="title"/>
          </p:nvPr>
        </p:nvSpPr>
        <p:spPr>
          <a:xfrm>
            <a:off x="323528" y="1119660"/>
            <a:ext cx="7886700" cy="504056"/>
          </a:xfrm>
        </p:spPr>
        <p:txBody>
          <a:bodyPr>
            <a:normAutofit fontScale="90000"/>
          </a:bodyPr>
          <a:lstStyle/>
          <a:p>
            <a:r>
              <a:rPr lang="en-GB" b="1" i="1" dirty="0">
                <a:latin typeface="+mn-lt"/>
              </a:rPr>
              <a:t>Emphasis for effect</a:t>
            </a:r>
          </a:p>
        </p:txBody>
      </p:sp>
      <p:sp>
        <p:nvSpPr>
          <p:cNvPr id="3" name="Date Placeholder 2">
            <a:extLst>
              <a:ext uri="{FF2B5EF4-FFF2-40B4-BE49-F238E27FC236}">
                <a16:creationId xmlns:a16="http://schemas.microsoft.com/office/drawing/2014/main" id="{47B87308-2874-F5D5-67D7-D83FDD5FEBE7}"/>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702D0C4C-4C92-7382-8A64-F060F1414D24}"/>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960AF948-1E48-0D49-EE85-B204ABFA263E}"/>
              </a:ext>
            </a:extLst>
          </p:cNvPr>
          <p:cNvSpPr>
            <a:spLocks noGrp="1"/>
          </p:cNvSpPr>
          <p:nvPr>
            <p:ph type="sldNum" sz="quarter" idx="12"/>
          </p:nvPr>
        </p:nvSpPr>
        <p:spPr/>
        <p:txBody>
          <a:bodyPr/>
          <a:lstStyle/>
          <a:p>
            <a:fld id="{EFC07C4F-4DD7-4452-9CBE-7B4BC77324C7}" type="slidenum">
              <a:rPr lang="en-GB" smtClean="0"/>
              <a:t>7</a:t>
            </a:fld>
            <a:endParaRPr lang="en-GB" dirty="0"/>
          </a:p>
        </p:txBody>
      </p:sp>
      <p:sp>
        <p:nvSpPr>
          <p:cNvPr id="6" name="TextBox 5">
            <a:extLst>
              <a:ext uri="{FF2B5EF4-FFF2-40B4-BE49-F238E27FC236}">
                <a16:creationId xmlns:a16="http://schemas.microsoft.com/office/drawing/2014/main" id="{4A2E0EF8-86D9-71B4-C87D-6A322B9DC319}"/>
              </a:ext>
            </a:extLst>
          </p:cNvPr>
          <p:cNvSpPr txBox="1"/>
          <p:nvPr/>
        </p:nvSpPr>
        <p:spPr>
          <a:xfrm>
            <a:off x="1146448" y="2243861"/>
            <a:ext cx="2057400" cy="369332"/>
          </a:xfrm>
          <a:prstGeom prst="rect">
            <a:avLst/>
          </a:prstGeom>
          <a:noFill/>
        </p:spPr>
        <p:txBody>
          <a:bodyPr wrap="square" rtlCol="0">
            <a:spAutoFit/>
          </a:bodyPr>
          <a:lstStyle/>
          <a:p>
            <a:pPr algn="ctr"/>
            <a:r>
              <a:rPr lang="en-GB" b="1" dirty="0"/>
              <a:t>Voice</a:t>
            </a:r>
          </a:p>
        </p:txBody>
      </p:sp>
      <p:sp>
        <p:nvSpPr>
          <p:cNvPr id="7" name="TextBox 6">
            <a:extLst>
              <a:ext uri="{FF2B5EF4-FFF2-40B4-BE49-F238E27FC236}">
                <a16:creationId xmlns:a16="http://schemas.microsoft.com/office/drawing/2014/main" id="{1FF932A1-4806-A452-E76D-AB476FD2B167}"/>
              </a:ext>
            </a:extLst>
          </p:cNvPr>
          <p:cNvSpPr txBox="1"/>
          <p:nvPr/>
        </p:nvSpPr>
        <p:spPr>
          <a:xfrm>
            <a:off x="5940154" y="2243861"/>
            <a:ext cx="2057400" cy="369332"/>
          </a:xfrm>
          <a:prstGeom prst="rect">
            <a:avLst/>
          </a:prstGeom>
          <a:noFill/>
        </p:spPr>
        <p:txBody>
          <a:bodyPr wrap="square" rtlCol="0">
            <a:spAutoFit/>
          </a:bodyPr>
          <a:lstStyle/>
          <a:p>
            <a:pPr algn="ctr"/>
            <a:r>
              <a:rPr lang="en-GB" b="1" dirty="0"/>
              <a:t>Body </a:t>
            </a:r>
          </a:p>
        </p:txBody>
      </p:sp>
      <p:pic>
        <p:nvPicPr>
          <p:cNvPr id="9" name="Picture 8">
            <a:hlinkClick r:id="rId2" action="ppaction://hlinksldjump"/>
            <a:extLst>
              <a:ext uri="{FF2B5EF4-FFF2-40B4-BE49-F238E27FC236}">
                <a16:creationId xmlns:a16="http://schemas.microsoft.com/office/drawing/2014/main" id="{DBA6AA49-751B-B8BA-5A43-A4F0F7CBAA26}"/>
              </a:ext>
            </a:extLst>
          </p:cNvPr>
          <p:cNvPicPr>
            <a:picLocks noChangeAspect="1"/>
          </p:cNvPicPr>
          <p:nvPr/>
        </p:nvPicPr>
        <p:blipFill>
          <a:blip r:embed="rId3"/>
          <a:stretch>
            <a:fillRect/>
          </a:stretch>
        </p:blipFill>
        <p:spPr>
          <a:xfrm>
            <a:off x="1754535" y="2996952"/>
            <a:ext cx="1314450" cy="1676400"/>
          </a:xfrm>
          <a:prstGeom prst="rect">
            <a:avLst/>
          </a:prstGeom>
        </p:spPr>
      </p:pic>
      <p:pic>
        <p:nvPicPr>
          <p:cNvPr id="11" name="Picture 10">
            <a:hlinkClick r:id="rId4" action="ppaction://hlinksldjump"/>
            <a:extLst>
              <a:ext uri="{FF2B5EF4-FFF2-40B4-BE49-F238E27FC236}">
                <a16:creationId xmlns:a16="http://schemas.microsoft.com/office/drawing/2014/main" id="{1580E5D7-2AF0-BAFC-DA8D-99B90AC43FF3}"/>
              </a:ext>
            </a:extLst>
          </p:cNvPr>
          <p:cNvPicPr>
            <a:picLocks noChangeAspect="1"/>
          </p:cNvPicPr>
          <p:nvPr/>
        </p:nvPicPr>
        <p:blipFill>
          <a:blip r:embed="rId5"/>
          <a:stretch>
            <a:fillRect/>
          </a:stretch>
        </p:blipFill>
        <p:spPr>
          <a:xfrm>
            <a:off x="6311629" y="2779536"/>
            <a:ext cx="1314450" cy="2553247"/>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0B48CE53-6D1C-299B-2640-BF7CBCF84DDA}"/>
              </a:ext>
            </a:extLst>
          </p:cNvPr>
          <p:cNvPicPr>
            <a:picLocks noChangeAspect="1"/>
          </p:cNvPicPr>
          <p:nvPr/>
        </p:nvPicPr>
        <p:blipFill>
          <a:blip r:embed="rId6"/>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1520392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47652"/>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456384"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681644"/>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3528226"/>
            <a:ext cx="4572000" cy="461665"/>
          </a:xfrm>
          <a:prstGeom prst="rect">
            <a:avLst/>
          </a:prstGeom>
          <a:solidFill>
            <a:srgbClr val="C3D71D"/>
          </a:solidFill>
        </p:spPr>
        <p:txBody>
          <a:bodyPr wrap="square">
            <a:spAutoFit/>
          </a:bodyPr>
          <a:lstStyle/>
          <a:p>
            <a:pPr algn="ctr"/>
            <a:r>
              <a:rPr lang="en-GB" sz="2400" dirty="0"/>
              <a:t>"I didn't say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575556" y="4730159"/>
            <a:ext cx="7920880" cy="369332"/>
          </a:xfrm>
          <a:prstGeom prst="rect">
            <a:avLst/>
          </a:prstGeom>
          <a:noFill/>
        </p:spPr>
        <p:txBody>
          <a:bodyPr wrap="square" rtlCol="0">
            <a:spAutoFit/>
          </a:bodyPr>
          <a:lstStyle/>
          <a:p>
            <a:pPr algn="ctr"/>
            <a:r>
              <a:rPr lang="en-GB" dirty="0"/>
              <a:t>How many meanings does his sentence have?</a:t>
            </a:r>
          </a:p>
        </p:txBody>
      </p:sp>
      <p:pic>
        <p:nvPicPr>
          <p:cNvPr id="6" name="Picture 5" descr="A black x on a white background&#10;&#10;Description automatically generated">
            <a:extLst>
              <a:ext uri="{FF2B5EF4-FFF2-40B4-BE49-F238E27FC236}">
                <a16:creationId xmlns:a16="http://schemas.microsoft.com/office/drawing/2014/main" id="{2C59F373-1B6C-3E71-6E31-57B3D46AFF57}"/>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84376" cy="365125"/>
          </a:xfrm>
        </p:spPr>
        <p:txBody>
          <a:bodyPr/>
          <a:lstStyle/>
          <a:p>
            <a:r>
              <a:rPr lang="en-GB" dirty="0"/>
              <a:t>ESB-RES-C238</a:t>
            </a:r>
          </a:p>
          <a:p>
            <a:r>
              <a:rPr lang="en-GB" dirty="0"/>
              <a:t>L1G2-Speech to Inform-3.3-PPT-Looking and sounding persuasive</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argument,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solidFill>
            <a:srgbClr val="C3D71D"/>
          </a:solidFill>
        </p:spPr>
        <p:txBody>
          <a:bodyPr wrap="square">
            <a:spAutoFit/>
          </a:bodyPr>
          <a:lstStyle/>
          <a:p>
            <a:pPr algn="ctr"/>
            <a:r>
              <a:rPr lang="en-GB" sz="2400" dirty="0"/>
              <a:t>"I didn't say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862322"/>
          </a:xfrm>
          <a:prstGeom prst="rect">
            <a:avLst/>
          </a:prstGeom>
          <a:noFill/>
        </p:spPr>
        <p:txBody>
          <a:bodyPr wrap="square" rtlCol="0">
            <a:spAutoFit/>
          </a:bodyPr>
          <a:lstStyle/>
          <a:p>
            <a:r>
              <a:rPr lang="en-GB" dirty="0"/>
              <a:t>Try to say the sentence to create each of these meanings by placing the emphasis on a different word:</a:t>
            </a:r>
          </a:p>
          <a:p>
            <a:pPr marL="285750" indent="-285750" algn="ctr">
              <a:buFont typeface="Arial" panose="020B0604020202020204" pitchFamily="34" charset="0"/>
              <a:buChar char="•"/>
            </a:pPr>
            <a:endParaRPr lang="en-GB" dirty="0"/>
          </a:p>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6" name="Picture 5" descr="A black x on a white background&#10;&#10;Description automatically generated">
            <a:extLst>
              <a:ext uri="{FF2B5EF4-FFF2-40B4-BE49-F238E27FC236}">
                <a16:creationId xmlns:a16="http://schemas.microsoft.com/office/drawing/2014/main" id="{9F13D6E9-39CB-6860-30B8-99CA4F739D20}"/>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701581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2.xml><?xml version="1.0" encoding="utf-8"?>
<ds:datastoreItem xmlns:ds="http://schemas.openxmlformats.org/officeDocument/2006/customXml" ds:itemID="{6C691E91-53D2-4BDD-9AFE-3067445F3347}">
  <ds:schemaRefs>
    <ds:schemaRef ds:uri="http://schemas.microsoft.com/office/2006/metadata/properties"/>
    <ds:schemaRef ds:uri="0e08f774-c844-414b-8174-1931542ea424"/>
    <ds:schemaRef ds:uri="http://purl.org/dc/terms/"/>
    <ds:schemaRef ds:uri="http://purl.org/dc/elements/1.1/"/>
    <ds:schemaRef ds:uri="http://schemas.microsoft.com/office/infopath/2007/PartnerControls"/>
    <ds:schemaRef ds:uri="http://purl.org/dc/dcmitype/"/>
    <ds:schemaRef ds:uri="http://schemas.microsoft.com/office/2006/documentManagement/types"/>
    <ds:schemaRef ds:uri="http://schemas.openxmlformats.org/package/2006/metadata/core-properties"/>
    <ds:schemaRef ds:uri="010c06fb-adfb-4972-b43b-36d810ddac6c"/>
    <ds:schemaRef ds:uri="http://www.w3.org/XML/1998/namespace"/>
  </ds:schemaRefs>
</ds:datastoreItem>
</file>

<file path=customXml/itemProps3.xml><?xml version="1.0" encoding="utf-8"?>
<ds:datastoreItem xmlns:ds="http://schemas.openxmlformats.org/officeDocument/2006/customXml" ds:itemID="{D0958888-2D16-430D-98B9-A3A562C831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13485</TotalTime>
  <Words>3402</Words>
  <Application>Microsoft Office PowerPoint</Application>
  <PresentationFormat>On-screen Show (4:3)</PresentationFormat>
  <Paragraphs>483</Paragraphs>
  <Slides>41</Slides>
  <Notes>4</Notes>
  <HiddenSlides>1</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41</vt:i4>
      </vt:variant>
    </vt:vector>
  </HeadingPairs>
  <TitlesOfParts>
    <vt:vector size="48" baseType="lpstr">
      <vt:lpstr>Arial</vt:lpstr>
      <vt:lpstr>Calibri</vt:lpstr>
      <vt:lpstr>Calibri Light</vt:lpstr>
      <vt:lpstr>Freestyle Script</vt:lpstr>
      <vt:lpstr>Times New Roman</vt:lpstr>
      <vt:lpstr>Office Theme</vt:lpstr>
      <vt:lpstr>Custom Design</vt:lpstr>
      <vt:lpstr>PowerPoint Presentation</vt:lpstr>
      <vt:lpstr>Relevant Grade Descriptors</vt:lpstr>
      <vt:lpstr>How do we want to look and sound?</vt:lpstr>
      <vt:lpstr>Appropriate speed</vt:lpstr>
      <vt:lpstr>Appropriate speed – teacher notes</vt:lpstr>
      <vt:lpstr>When can a change of pace be useful?</vt:lpstr>
      <vt:lpstr>Emphasis for effect</vt:lpstr>
      <vt:lpstr>Using voice for emphasis</vt:lpstr>
      <vt:lpstr>Using voice for emphasis</vt:lpstr>
      <vt:lpstr>Using voice for emphasis</vt:lpstr>
      <vt:lpstr>Using voice for emphasis</vt:lpstr>
      <vt:lpstr>Using voice for emphasis</vt:lpstr>
      <vt:lpstr>Using voice for emphasis</vt:lpstr>
      <vt:lpstr>Using voice for emphasis</vt:lpstr>
      <vt:lpstr>Using voice for emphasis</vt:lpstr>
      <vt:lpstr>Using voice for emphasis Reflection</vt:lpstr>
      <vt:lpstr>Using body language for emphasis</vt:lpstr>
      <vt:lpstr>Using body language for emphasis Reflection</vt:lpstr>
      <vt:lpstr>Pause for effect</vt:lpstr>
      <vt:lpstr>Pause for effect</vt:lpstr>
      <vt:lpstr>Pause, pace and emphasis</vt:lpstr>
      <vt:lpstr>Confident body language</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Confident body language</vt:lpstr>
      <vt:lpstr>Confident body language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147</cp:revision>
  <dcterms:created xsi:type="dcterms:W3CDTF">2014-08-12T18:49:29Z</dcterms:created>
  <dcterms:modified xsi:type="dcterms:W3CDTF">2024-03-08T12:06:13Z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